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0"/>
  </p:notesMasterIdLst>
  <p:sldIdLst>
    <p:sldId id="257" r:id="rId2"/>
    <p:sldId id="264" r:id="rId3"/>
    <p:sldId id="261" r:id="rId4"/>
    <p:sldId id="259" r:id="rId5"/>
    <p:sldId id="266" r:id="rId6"/>
    <p:sldId id="263" r:id="rId7"/>
    <p:sldId id="262" r:id="rId8"/>
    <p:sldId id="267" r:id="rId9"/>
    <p:sldId id="260" r:id="rId10"/>
    <p:sldId id="268" r:id="rId11"/>
    <p:sldId id="286" r:id="rId12"/>
    <p:sldId id="269" r:id="rId13"/>
    <p:sldId id="270" r:id="rId14"/>
    <p:sldId id="258" r:id="rId15"/>
    <p:sldId id="274" r:id="rId16"/>
    <p:sldId id="273" r:id="rId17"/>
    <p:sldId id="276" r:id="rId18"/>
    <p:sldId id="277" r:id="rId19"/>
    <p:sldId id="275" r:id="rId20"/>
    <p:sldId id="281" r:id="rId21"/>
    <p:sldId id="282" r:id="rId22"/>
    <p:sldId id="279" r:id="rId23"/>
    <p:sldId id="280" r:id="rId24"/>
    <p:sldId id="285" r:id="rId25"/>
    <p:sldId id="283" r:id="rId26"/>
    <p:sldId id="284" r:id="rId27"/>
    <p:sldId id="288" r:id="rId28"/>
    <p:sldId id="287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73626" autoAdjust="0"/>
  </p:normalViewPr>
  <p:slideViewPr>
    <p:cSldViewPr snapToGrid="0">
      <p:cViewPr varScale="1">
        <p:scale>
          <a:sx n="75" d="100"/>
          <a:sy n="75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9CEA7-9C89-41F4-99A3-D88F3FB53DD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50B327A-7848-48FA-A479-281445EECA44}">
      <dgm:prSet phldrT="[Text]" custT="1"/>
      <dgm:spPr>
        <a:solidFill>
          <a:srgbClr val="5C6F7C"/>
        </a:solidFill>
      </dgm:spPr>
      <dgm:t>
        <a:bodyPr/>
        <a:lstStyle/>
        <a:p>
          <a:r>
            <a:rPr lang="en-GB" altLang="en-US" sz="1800" b="1" dirty="0" smtClean="0"/>
            <a:t>Min. </a:t>
          </a:r>
          <a:r>
            <a:rPr lang="en-GB" altLang="en-US" sz="2000" b="1" dirty="0" smtClean="0"/>
            <a:t>2 </a:t>
          </a:r>
          <a:r>
            <a:rPr lang="en-GB" altLang="en-US" sz="1600" b="1" dirty="0" smtClean="0"/>
            <a:t>WEEKS</a:t>
          </a:r>
        </a:p>
        <a:p>
          <a:r>
            <a:rPr lang="en-GB" altLang="en-US" sz="1600" dirty="0" smtClean="0"/>
            <a:t>Client completes stage 1 selection template plus appendices</a:t>
          </a:r>
          <a:endParaRPr lang="en-GB" sz="1600" dirty="0"/>
        </a:p>
      </dgm:t>
    </dgm:pt>
    <dgm:pt modelId="{1444BE5B-E6EC-4FB3-9752-CA9B7C8CC627}" type="parTrans" cxnId="{F93C53E0-3260-486B-802C-4D31CD6DAEA3}">
      <dgm:prSet/>
      <dgm:spPr/>
      <dgm:t>
        <a:bodyPr/>
        <a:lstStyle/>
        <a:p>
          <a:endParaRPr lang="en-GB"/>
        </a:p>
      </dgm:t>
    </dgm:pt>
    <dgm:pt modelId="{BB0FB009-E76A-44C4-AD08-14705DF766FC}" type="sibTrans" cxnId="{F93C53E0-3260-486B-802C-4D31CD6DAEA3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E1ABFA9F-0A58-49E2-94B2-9DDD87227F31}">
      <dgm:prSet phldrT="[Text]" custT="1"/>
      <dgm:spPr>
        <a:solidFill>
          <a:srgbClr val="5C6F7C"/>
        </a:solidFill>
      </dgm:spPr>
      <dgm:t>
        <a:bodyPr anchor="t"/>
        <a:lstStyle/>
        <a:p>
          <a:r>
            <a:rPr lang="en-GB" altLang="en-US" sz="1600" b="1" dirty="0" smtClean="0"/>
            <a:t>Min. 2 WEEKS</a:t>
          </a:r>
        </a:p>
        <a:p>
          <a:r>
            <a:rPr lang="en-GB" altLang="en-US" sz="1600" dirty="0" smtClean="0"/>
            <a:t>Contractors respond</a:t>
          </a:r>
          <a:endParaRPr lang="en-GB" sz="1600" dirty="0"/>
        </a:p>
      </dgm:t>
    </dgm:pt>
    <dgm:pt modelId="{EFE42017-1885-4C22-8092-8523189F90FC}" type="parTrans" cxnId="{52166DE9-D33A-4165-A4AA-738994A04E49}">
      <dgm:prSet/>
      <dgm:spPr/>
      <dgm:t>
        <a:bodyPr/>
        <a:lstStyle/>
        <a:p>
          <a:endParaRPr lang="en-GB"/>
        </a:p>
      </dgm:t>
    </dgm:pt>
    <dgm:pt modelId="{1BA53D11-FAB8-427D-9101-9967A95B3564}" type="sibTrans" cxnId="{52166DE9-D33A-4165-A4AA-738994A04E49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FB7F76A1-0A86-4252-9AD0-E652995812D2}">
      <dgm:prSet phldrT="[Text]" custT="1"/>
      <dgm:spPr>
        <a:solidFill>
          <a:srgbClr val="5C6F7C"/>
        </a:solidFill>
      </dgm:spPr>
      <dgm:t>
        <a:bodyPr anchor="t"/>
        <a:lstStyle/>
        <a:p>
          <a:r>
            <a:rPr lang="en-GB" altLang="en-US" sz="1600" b="1" dirty="0" smtClean="0"/>
            <a:t>Min. 2 WEEKS</a:t>
          </a:r>
        </a:p>
        <a:p>
          <a:r>
            <a:rPr lang="en-GB" altLang="en-US" sz="1600" dirty="0" smtClean="0"/>
            <a:t>Client concludes evaluation</a:t>
          </a:r>
          <a:endParaRPr lang="en-GB" sz="1600" dirty="0"/>
        </a:p>
      </dgm:t>
    </dgm:pt>
    <dgm:pt modelId="{4A5DEDF5-0D0F-47B0-ACEE-B8F125961229}" type="parTrans" cxnId="{0008B2EF-70DA-4764-AAC3-5AB58B268016}">
      <dgm:prSet/>
      <dgm:spPr/>
      <dgm:t>
        <a:bodyPr/>
        <a:lstStyle/>
        <a:p>
          <a:endParaRPr lang="en-GB"/>
        </a:p>
      </dgm:t>
    </dgm:pt>
    <dgm:pt modelId="{60C13285-A97E-41F5-AF16-5C99E37F67DB}" type="sibTrans" cxnId="{0008B2EF-70DA-4764-AAC3-5AB58B268016}">
      <dgm:prSet/>
      <dgm:spPr/>
      <dgm:t>
        <a:bodyPr/>
        <a:lstStyle/>
        <a:p>
          <a:endParaRPr lang="en-GB"/>
        </a:p>
      </dgm:t>
    </dgm:pt>
    <dgm:pt modelId="{1EEB9FDA-6FC2-4260-9B5A-7B03E31E83A1}" type="pres">
      <dgm:prSet presAssocID="{58A9CEA7-9C89-41F4-99A3-D88F3FB53DD6}" presName="Name0" presStyleCnt="0">
        <dgm:presLayoutVars>
          <dgm:dir/>
          <dgm:resizeHandles val="exact"/>
        </dgm:presLayoutVars>
      </dgm:prSet>
      <dgm:spPr/>
    </dgm:pt>
    <dgm:pt modelId="{A5AEBD71-A63A-447A-A07C-E0FE3B53D115}" type="pres">
      <dgm:prSet presAssocID="{250B327A-7848-48FA-A479-281445EECA44}" presName="node" presStyleLbl="node1" presStyleIdx="0" presStyleCnt="3" custScaleX="1085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348F5A-0175-400C-ADE8-EAD060CA8033}" type="pres">
      <dgm:prSet presAssocID="{BB0FB009-E76A-44C4-AD08-14705DF766FC}" presName="sibTrans" presStyleLbl="sibTrans2D1" presStyleIdx="0" presStyleCnt="2"/>
      <dgm:spPr/>
      <dgm:t>
        <a:bodyPr/>
        <a:lstStyle/>
        <a:p>
          <a:endParaRPr lang="en-GB"/>
        </a:p>
      </dgm:t>
    </dgm:pt>
    <dgm:pt modelId="{C68DDC66-72FE-4EAD-AFC0-370F82C63CEB}" type="pres">
      <dgm:prSet presAssocID="{BB0FB009-E76A-44C4-AD08-14705DF766FC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880731AF-A29A-406F-8004-82F0540ED44D}" type="pres">
      <dgm:prSet presAssocID="{E1ABFA9F-0A58-49E2-94B2-9DDD87227F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43255B-63B4-445F-BB42-2656B65A0C9D}" type="pres">
      <dgm:prSet presAssocID="{1BA53D11-FAB8-427D-9101-9967A95B3564}" presName="sibTrans" presStyleLbl="sibTrans2D1" presStyleIdx="1" presStyleCnt="2"/>
      <dgm:spPr/>
      <dgm:t>
        <a:bodyPr/>
        <a:lstStyle/>
        <a:p>
          <a:endParaRPr lang="en-GB"/>
        </a:p>
      </dgm:t>
    </dgm:pt>
    <dgm:pt modelId="{65403055-AA10-4DDA-AEE9-1235C8DA744F}" type="pres">
      <dgm:prSet presAssocID="{1BA53D11-FAB8-427D-9101-9967A95B3564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92EA54A-BCA4-4A0E-B4CB-58D13069FE5D}" type="pres">
      <dgm:prSet presAssocID="{FB7F76A1-0A86-4252-9AD0-E652995812D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FE9D65-9602-4DB0-8FF6-2E1146F62DFE}" type="presOf" srcId="{1BA53D11-FAB8-427D-9101-9967A95B3564}" destId="{65403055-AA10-4DDA-AEE9-1235C8DA744F}" srcOrd="1" destOrd="0" presId="urn:microsoft.com/office/officeart/2005/8/layout/process1"/>
    <dgm:cxn modelId="{2571B7E9-F603-42EE-9F4D-BF7996B66410}" type="presOf" srcId="{BB0FB009-E76A-44C4-AD08-14705DF766FC}" destId="{3D348F5A-0175-400C-ADE8-EAD060CA8033}" srcOrd="0" destOrd="0" presId="urn:microsoft.com/office/officeart/2005/8/layout/process1"/>
    <dgm:cxn modelId="{0008B2EF-70DA-4764-AAC3-5AB58B268016}" srcId="{58A9CEA7-9C89-41F4-99A3-D88F3FB53DD6}" destId="{FB7F76A1-0A86-4252-9AD0-E652995812D2}" srcOrd="2" destOrd="0" parTransId="{4A5DEDF5-0D0F-47B0-ACEE-B8F125961229}" sibTransId="{60C13285-A97E-41F5-AF16-5C99E37F67DB}"/>
    <dgm:cxn modelId="{22744C7B-382A-48A8-92F4-42B83180566E}" type="presOf" srcId="{250B327A-7848-48FA-A479-281445EECA44}" destId="{A5AEBD71-A63A-447A-A07C-E0FE3B53D115}" srcOrd="0" destOrd="0" presId="urn:microsoft.com/office/officeart/2005/8/layout/process1"/>
    <dgm:cxn modelId="{82F08DF4-7FF1-4021-BEF9-ECD196AF3A18}" type="presOf" srcId="{1BA53D11-FAB8-427D-9101-9967A95B3564}" destId="{2443255B-63B4-445F-BB42-2656B65A0C9D}" srcOrd="0" destOrd="0" presId="urn:microsoft.com/office/officeart/2005/8/layout/process1"/>
    <dgm:cxn modelId="{17421F0A-7490-4002-9B35-0A87E47E9E36}" type="presOf" srcId="{FB7F76A1-0A86-4252-9AD0-E652995812D2}" destId="{092EA54A-BCA4-4A0E-B4CB-58D13069FE5D}" srcOrd="0" destOrd="0" presId="urn:microsoft.com/office/officeart/2005/8/layout/process1"/>
    <dgm:cxn modelId="{47C48E43-1597-48A4-870F-29F896146257}" type="presOf" srcId="{BB0FB009-E76A-44C4-AD08-14705DF766FC}" destId="{C68DDC66-72FE-4EAD-AFC0-370F82C63CEB}" srcOrd="1" destOrd="0" presId="urn:microsoft.com/office/officeart/2005/8/layout/process1"/>
    <dgm:cxn modelId="{52166DE9-D33A-4165-A4AA-738994A04E49}" srcId="{58A9CEA7-9C89-41F4-99A3-D88F3FB53DD6}" destId="{E1ABFA9F-0A58-49E2-94B2-9DDD87227F31}" srcOrd="1" destOrd="0" parTransId="{EFE42017-1885-4C22-8092-8523189F90FC}" sibTransId="{1BA53D11-FAB8-427D-9101-9967A95B3564}"/>
    <dgm:cxn modelId="{F93C53E0-3260-486B-802C-4D31CD6DAEA3}" srcId="{58A9CEA7-9C89-41F4-99A3-D88F3FB53DD6}" destId="{250B327A-7848-48FA-A479-281445EECA44}" srcOrd="0" destOrd="0" parTransId="{1444BE5B-E6EC-4FB3-9752-CA9B7C8CC627}" sibTransId="{BB0FB009-E76A-44C4-AD08-14705DF766FC}"/>
    <dgm:cxn modelId="{65843ABD-2C33-4CCF-AFD5-DD141E8E6381}" type="presOf" srcId="{E1ABFA9F-0A58-49E2-94B2-9DDD87227F31}" destId="{880731AF-A29A-406F-8004-82F0540ED44D}" srcOrd="0" destOrd="0" presId="urn:microsoft.com/office/officeart/2005/8/layout/process1"/>
    <dgm:cxn modelId="{BA700452-5DA1-488E-A785-C031DA15A351}" type="presOf" srcId="{58A9CEA7-9C89-41F4-99A3-D88F3FB53DD6}" destId="{1EEB9FDA-6FC2-4260-9B5A-7B03E31E83A1}" srcOrd="0" destOrd="0" presId="urn:microsoft.com/office/officeart/2005/8/layout/process1"/>
    <dgm:cxn modelId="{A7A7AF19-D773-4B7B-B630-2ACCE9AA5F6B}" type="presParOf" srcId="{1EEB9FDA-6FC2-4260-9B5A-7B03E31E83A1}" destId="{A5AEBD71-A63A-447A-A07C-E0FE3B53D115}" srcOrd="0" destOrd="0" presId="urn:microsoft.com/office/officeart/2005/8/layout/process1"/>
    <dgm:cxn modelId="{09FAEFCD-EE70-46F7-9305-EB557DCDB875}" type="presParOf" srcId="{1EEB9FDA-6FC2-4260-9B5A-7B03E31E83A1}" destId="{3D348F5A-0175-400C-ADE8-EAD060CA8033}" srcOrd="1" destOrd="0" presId="urn:microsoft.com/office/officeart/2005/8/layout/process1"/>
    <dgm:cxn modelId="{B4768A8C-EFC3-4AAC-A7BA-E121F5BD3BA8}" type="presParOf" srcId="{3D348F5A-0175-400C-ADE8-EAD060CA8033}" destId="{C68DDC66-72FE-4EAD-AFC0-370F82C63CEB}" srcOrd="0" destOrd="0" presId="urn:microsoft.com/office/officeart/2005/8/layout/process1"/>
    <dgm:cxn modelId="{A1696AC9-7472-4D2D-A15C-7E279A5224D1}" type="presParOf" srcId="{1EEB9FDA-6FC2-4260-9B5A-7B03E31E83A1}" destId="{880731AF-A29A-406F-8004-82F0540ED44D}" srcOrd="2" destOrd="0" presId="urn:microsoft.com/office/officeart/2005/8/layout/process1"/>
    <dgm:cxn modelId="{7B773399-A7BB-41A3-9F6C-0F6423A13581}" type="presParOf" srcId="{1EEB9FDA-6FC2-4260-9B5A-7B03E31E83A1}" destId="{2443255B-63B4-445F-BB42-2656B65A0C9D}" srcOrd="3" destOrd="0" presId="urn:microsoft.com/office/officeart/2005/8/layout/process1"/>
    <dgm:cxn modelId="{C92354B9-E988-41BD-9291-F0349C89DD62}" type="presParOf" srcId="{2443255B-63B4-445F-BB42-2656B65A0C9D}" destId="{65403055-AA10-4DDA-AEE9-1235C8DA744F}" srcOrd="0" destOrd="0" presId="urn:microsoft.com/office/officeart/2005/8/layout/process1"/>
    <dgm:cxn modelId="{327AC14D-0500-4323-947A-4EC53E11DEB3}" type="presParOf" srcId="{1EEB9FDA-6FC2-4260-9B5A-7B03E31E83A1}" destId="{092EA54A-BCA4-4A0E-B4CB-58D13069FE5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EBD71-A63A-447A-A07C-E0FE3B53D115}">
      <dsp:nvSpPr>
        <dsp:cNvPr id="0" name=""/>
        <dsp:cNvSpPr/>
      </dsp:nvSpPr>
      <dsp:spPr>
        <a:xfrm>
          <a:off x="3087" y="0"/>
          <a:ext cx="1393964" cy="2099256"/>
        </a:xfrm>
        <a:prstGeom prst="roundRect">
          <a:avLst>
            <a:gd name="adj" fmla="val 10000"/>
          </a:avLst>
        </a:prstGeom>
        <a:solidFill>
          <a:srgbClr val="5C6F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800" b="1" kern="1200" dirty="0" smtClean="0"/>
            <a:t>Min. </a:t>
          </a:r>
          <a:r>
            <a:rPr lang="en-GB" altLang="en-US" sz="2000" b="1" kern="1200" dirty="0" smtClean="0"/>
            <a:t>2 </a:t>
          </a:r>
          <a:r>
            <a:rPr lang="en-GB" altLang="en-US" sz="1600" b="1" kern="1200" dirty="0" smtClean="0"/>
            <a:t>WEEKS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600" kern="1200" dirty="0" smtClean="0"/>
            <a:t>Client completes stage 1 selection template plus appendices</a:t>
          </a:r>
          <a:endParaRPr lang="en-GB" sz="1600" kern="1200" dirty="0"/>
        </a:p>
      </dsp:txBody>
      <dsp:txXfrm>
        <a:off x="43915" y="40828"/>
        <a:ext cx="1312308" cy="2017600"/>
      </dsp:txXfrm>
    </dsp:sp>
    <dsp:sp modelId="{3D348F5A-0175-400C-ADE8-EAD060CA8033}">
      <dsp:nvSpPr>
        <dsp:cNvPr id="0" name=""/>
        <dsp:cNvSpPr/>
      </dsp:nvSpPr>
      <dsp:spPr>
        <a:xfrm>
          <a:off x="1525511" y="890338"/>
          <a:ext cx="272333" cy="318579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>
        <a:off x="1525511" y="954054"/>
        <a:ext cx="190633" cy="191147"/>
      </dsp:txXfrm>
    </dsp:sp>
    <dsp:sp modelId="{880731AF-A29A-406F-8004-82F0540ED44D}">
      <dsp:nvSpPr>
        <dsp:cNvPr id="0" name=""/>
        <dsp:cNvSpPr/>
      </dsp:nvSpPr>
      <dsp:spPr>
        <a:xfrm>
          <a:off x="1910889" y="0"/>
          <a:ext cx="1284594" cy="2099256"/>
        </a:xfrm>
        <a:prstGeom prst="roundRect">
          <a:avLst>
            <a:gd name="adj" fmla="val 10000"/>
          </a:avLst>
        </a:prstGeom>
        <a:solidFill>
          <a:srgbClr val="5C6F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600" b="1" kern="1200" dirty="0" smtClean="0"/>
            <a:t>Min. 2 WEEKS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600" kern="1200" dirty="0" smtClean="0"/>
            <a:t>Contractors respond</a:t>
          </a:r>
          <a:endParaRPr lang="en-GB" sz="1600" kern="1200" dirty="0"/>
        </a:p>
      </dsp:txBody>
      <dsp:txXfrm>
        <a:off x="1948513" y="37624"/>
        <a:ext cx="1209346" cy="2024008"/>
      </dsp:txXfrm>
    </dsp:sp>
    <dsp:sp modelId="{2443255B-63B4-445F-BB42-2656B65A0C9D}">
      <dsp:nvSpPr>
        <dsp:cNvPr id="0" name=""/>
        <dsp:cNvSpPr/>
      </dsp:nvSpPr>
      <dsp:spPr>
        <a:xfrm>
          <a:off x="3323943" y="890338"/>
          <a:ext cx="272333" cy="318579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>
        <a:off x="3323943" y="954054"/>
        <a:ext cx="190633" cy="191147"/>
      </dsp:txXfrm>
    </dsp:sp>
    <dsp:sp modelId="{092EA54A-BCA4-4A0E-B4CB-58D13069FE5D}">
      <dsp:nvSpPr>
        <dsp:cNvPr id="0" name=""/>
        <dsp:cNvSpPr/>
      </dsp:nvSpPr>
      <dsp:spPr>
        <a:xfrm>
          <a:off x="3709321" y="0"/>
          <a:ext cx="1284594" cy="2099256"/>
        </a:xfrm>
        <a:prstGeom prst="roundRect">
          <a:avLst>
            <a:gd name="adj" fmla="val 10000"/>
          </a:avLst>
        </a:prstGeom>
        <a:solidFill>
          <a:srgbClr val="5C6F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600" b="1" kern="1200" dirty="0" smtClean="0"/>
            <a:t>Min. 2 WEEKS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600" kern="1200" dirty="0" smtClean="0"/>
            <a:t>Client concludes evaluation</a:t>
          </a:r>
          <a:endParaRPr lang="en-GB" sz="1600" kern="1200" dirty="0"/>
        </a:p>
      </dsp:txBody>
      <dsp:txXfrm>
        <a:off x="3746945" y="37624"/>
        <a:ext cx="1209346" cy="2024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F60BE0-CDBD-491A-978F-291DD01BFFE8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346F3B1-850C-4C01-A9EB-D2A2EFF24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70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6F3B1-850C-4C01-A9EB-D2A2EFF24EB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358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8A896-B728-4C02-A7C0-F83A607C4DA8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858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8A896-B728-4C02-A7C0-F83A607C4DA8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163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Range of quality criteria.</a:t>
            </a:r>
          </a:p>
          <a:p>
            <a:endParaRPr lang="en-GB" dirty="0" smtClean="0"/>
          </a:p>
          <a:p>
            <a:r>
              <a:rPr lang="en-GB" dirty="0" smtClean="0"/>
              <a:t>Can</a:t>
            </a:r>
            <a:r>
              <a:rPr lang="en-GB" baseline="0" dirty="0" smtClean="0"/>
              <a:t> put in sub-criteria into method statement if required.</a:t>
            </a:r>
          </a:p>
          <a:p>
            <a:endParaRPr lang="en-GB" baseline="0" dirty="0" smtClean="0"/>
          </a:p>
          <a:p>
            <a:r>
              <a:rPr lang="en-GB" baseline="0" dirty="0" smtClean="0"/>
              <a:t>Flexible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8A896-B728-4C02-A7C0-F83A607C4DA8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612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8A896-B728-4C02-A7C0-F83A607C4DA8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790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70117805-022E-44B9-B757-4FBEF1DAD5B6}" type="slidenum">
              <a:rPr lang="en-GB" altLang="en-US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1489970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70117805-022E-44B9-B757-4FBEF1DAD5B6}" type="slidenum">
              <a:rPr lang="en-GB" altLang="en-US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FA</a:t>
            </a:r>
          </a:p>
        </p:txBody>
      </p:sp>
    </p:spTree>
    <p:extLst>
      <p:ext uri="{BB962C8B-B14F-4D97-AF65-F5344CB8AC3E}">
        <p14:creationId xmlns:p14="http://schemas.microsoft.com/office/powerpoint/2010/main" val="43646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6F3B1-850C-4C01-A9EB-D2A2EFF24EB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602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6F3B1-850C-4C01-A9EB-D2A2EFF24EB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45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70117805-022E-44B9-B757-4FBEF1DAD5B6}" type="slidenum">
              <a:rPr lang="en-GB" altLang="en-US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CB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These are the same requirements</a:t>
            </a:r>
            <a:r>
              <a:rPr lang="en-US" altLang="en-US" baseline="0" dirty="0" smtClean="0"/>
              <a:t> that we always see.</a:t>
            </a:r>
          </a:p>
          <a:p>
            <a:pPr eaLnBrk="1" hangingPunct="1">
              <a:defRPr/>
            </a:pPr>
            <a:endParaRPr lang="en-US" altLang="en-US" baseline="0" dirty="0" smtClean="0"/>
          </a:p>
          <a:p>
            <a:pPr eaLnBrk="1" hangingPunct="1">
              <a:defRPr/>
            </a:pPr>
            <a:r>
              <a:rPr lang="en-US" altLang="en-US" dirty="0" smtClean="0"/>
              <a:t>But, </a:t>
            </a:r>
            <a:r>
              <a:rPr lang="en-US" altLang="en-US" dirty="0" err="1" smtClean="0"/>
              <a:t>addded</a:t>
            </a:r>
            <a:r>
              <a:rPr lang="en-US" altLang="en-US" dirty="0" smtClean="0"/>
              <a:t> in BIM as</a:t>
            </a:r>
            <a:r>
              <a:rPr lang="en-US" altLang="en-US" baseline="0" dirty="0" smtClean="0"/>
              <a:t> this is now an increasing theme in tenders for construction projects.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87571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70117805-022E-44B9-B757-4FBEF1DAD5B6}" type="slidenum">
              <a:rPr lang="en-GB" altLang="en-US"/>
              <a:pPr>
                <a:defRPr/>
              </a:pPr>
              <a:t>19</a:t>
            </a:fld>
            <a:endParaRPr lang="en-GB" alt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Just read from slide.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CB to do single stage.</a:t>
            </a:r>
          </a:p>
        </p:txBody>
      </p:sp>
    </p:spTree>
    <p:extLst>
      <p:ext uri="{BB962C8B-B14F-4D97-AF65-F5344CB8AC3E}">
        <p14:creationId xmlns:p14="http://schemas.microsoft.com/office/powerpoint/2010/main" val="263779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</a:t>
            </a:r>
          </a:p>
          <a:p>
            <a:endParaRPr lang="en-GB" dirty="0" smtClean="0"/>
          </a:p>
          <a:p>
            <a:r>
              <a:rPr lang="en-GB" dirty="0" smtClean="0"/>
              <a:t>Explain briefly what each is ?</a:t>
            </a:r>
          </a:p>
          <a:p>
            <a:endParaRPr lang="en-GB" dirty="0" smtClean="0"/>
          </a:p>
          <a:p>
            <a:r>
              <a:rPr lang="en-GB" dirty="0" smtClean="0"/>
              <a:t>Who has used either of these procurement routes before ? Show of hands</a:t>
            </a:r>
          </a:p>
          <a:p>
            <a:endParaRPr lang="en-GB" dirty="0" smtClean="0"/>
          </a:p>
          <a:p>
            <a:r>
              <a:rPr lang="en-GB" dirty="0" smtClean="0"/>
              <a:t>What are </a:t>
            </a:r>
            <a:r>
              <a:rPr lang="en-GB" smtClean="0"/>
              <a:t>your</a:t>
            </a:r>
            <a:r>
              <a:rPr lang="en-GB" baseline="0" smtClean="0"/>
              <a:t> preferences ?</a:t>
            </a:r>
            <a:endParaRPr lang="en-GB" smtClean="0"/>
          </a:p>
          <a:p>
            <a:endParaRPr lang="en-GB" dirty="0" smtClean="0"/>
          </a:p>
          <a:p>
            <a:r>
              <a:rPr lang="en-GB" dirty="0" smtClean="0"/>
              <a:t>Consider splitting the room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6F3B1-850C-4C01-A9EB-D2A2EFF24EB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389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70117805-022E-44B9-B757-4FBEF1DAD5B6}" type="slidenum">
              <a:rPr lang="en-GB" altLang="en-US"/>
              <a:pPr>
                <a:defRPr/>
              </a:pPr>
              <a:t>20</a:t>
            </a:fld>
            <a:endParaRPr lang="en-GB" alt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CB to do 2 stage cons.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Main negative is contractors see 2 stage</a:t>
            </a:r>
            <a:r>
              <a:rPr lang="en-US" altLang="en-US" baseline="0" dirty="0" smtClean="0"/>
              <a:t> as an opportunity to negotiate to push the cost higher.</a:t>
            </a:r>
          </a:p>
          <a:p>
            <a:pPr eaLnBrk="1" hangingPunct="1">
              <a:defRPr/>
            </a:pPr>
            <a:endParaRPr lang="en-US" altLang="en-US" baseline="0" dirty="0" smtClean="0"/>
          </a:p>
          <a:p>
            <a:pPr eaLnBrk="1" hangingPunct="1">
              <a:defRPr/>
            </a:pPr>
            <a:r>
              <a:rPr lang="en-US" altLang="en-US" baseline="0" dirty="0" smtClean="0"/>
              <a:t>There is often a lack of transparency and low numbers of sub-contract tender returns leading to a lack of competition.</a:t>
            </a:r>
          </a:p>
          <a:p>
            <a:pPr eaLnBrk="1" hangingPunct="1">
              <a:defRPr/>
            </a:pPr>
            <a:endParaRPr lang="en-US" altLang="en-US" baseline="0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62840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70117805-022E-44B9-B757-4FBEF1DAD5B6}" type="slidenum">
              <a:rPr lang="en-GB" altLang="en-US"/>
              <a:pPr>
                <a:defRPr/>
              </a:pPr>
              <a:t>21</a:t>
            </a:fld>
            <a:endParaRPr lang="en-GB" alt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By the time the high price comes in the Client is usually up against time to start on site, or perhaps lose funding, and so is forced to accept a poor value tender.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55270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70117805-022E-44B9-B757-4FBEF1DAD5B6}" type="slidenum">
              <a:rPr lang="en-GB" altLang="en-US"/>
              <a:pPr>
                <a:defRPr/>
              </a:pPr>
              <a:t>22</a:t>
            </a:fld>
            <a:endParaRPr lang="en-GB" alt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CB to do single stage</a:t>
            </a:r>
          </a:p>
        </p:txBody>
      </p:sp>
    </p:spTree>
    <p:extLst>
      <p:ext uri="{BB962C8B-B14F-4D97-AF65-F5344CB8AC3E}">
        <p14:creationId xmlns:p14="http://schemas.microsoft.com/office/powerpoint/2010/main" val="2716728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70117805-022E-44B9-B757-4FBEF1DAD5B6}" type="slidenum">
              <a:rPr lang="en-GB" altLang="en-US"/>
              <a:pPr>
                <a:defRPr/>
              </a:pPr>
              <a:t>23</a:t>
            </a:fld>
            <a:endParaRPr lang="en-GB" alt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I’ve already alluded to the main risk and that is that</a:t>
            </a:r>
            <a:r>
              <a:rPr lang="en-US" altLang="en-US" baseline="0" dirty="0" smtClean="0"/>
              <a:t> a price cannot be agreed in 2 stage and you have to start again or revert to single stage.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7198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70117805-022E-44B9-B757-4FBEF1DAD5B6}" type="slidenum">
              <a:rPr lang="en-GB" altLang="en-US"/>
              <a:pPr>
                <a:defRPr/>
              </a:pPr>
              <a:t>24</a:t>
            </a:fld>
            <a:endParaRPr lang="en-GB" alt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BIM can be achieved if you</a:t>
            </a:r>
            <a:r>
              <a:rPr lang="en-US" altLang="en-US" baseline="0" dirty="0" smtClean="0"/>
              <a:t> go out to tender early enough on an early design (say RIBA stage 2 or 3).</a:t>
            </a:r>
          </a:p>
          <a:p>
            <a:pPr eaLnBrk="1" hangingPunct="1">
              <a:defRPr/>
            </a:pPr>
            <a:endParaRPr lang="en-US" altLang="en-US" baseline="0" dirty="0" smtClean="0"/>
          </a:p>
          <a:p>
            <a:pPr eaLnBrk="1" hangingPunct="1">
              <a:defRPr/>
            </a:pPr>
            <a:r>
              <a:rPr lang="en-US" altLang="en-US" baseline="0" dirty="0" smtClean="0"/>
              <a:t>That allows the contractor to use BIM from stage 3 onwards.</a:t>
            </a:r>
          </a:p>
          <a:p>
            <a:pPr eaLnBrk="1" hangingPunct="1">
              <a:defRPr/>
            </a:pPr>
            <a:endParaRPr lang="en-US" altLang="en-US" baseline="0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5024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6F3B1-850C-4C01-A9EB-D2A2EFF24EB3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0055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70117805-022E-44B9-B757-4FBEF1DAD5B6}" type="slidenum">
              <a:rPr lang="en-GB" altLang="en-US"/>
              <a:pPr>
                <a:defRPr/>
              </a:pPr>
              <a:t>26</a:t>
            </a:fld>
            <a:endParaRPr lang="en-GB" alt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CB to do single stage from slide</a:t>
            </a:r>
          </a:p>
        </p:txBody>
      </p:sp>
    </p:spTree>
    <p:extLst>
      <p:ext uri="{BB962C8B-B14F-4D97-AF65-F5344CB8AC3E}">
        <p14:creationId xmlns:p14="http://schemas.microsoft.com/office/powerpoint/2010/main" val="34532003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700" dirty="0"/>
              <a:t>CB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6F3B1-850C-4C01-A9EB-D2A2EFF24EB3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762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6F3B1-850C-4C01-A9EB-D2A2EFF24EB3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410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</a:t>
            </a:r>
          </a:p>
          <a:p>
            <a:endParaRPr lang="en-GB" dirty="0" smtClean="0"/>
          </a:p>
          <a:p>
            <a:r>
              <a:rPr lang="en-GB" dirty="0" smtClean="0"/>
              <a:t>There are six call off options</a:t>
            </a:r>
          </a:p>
          <a:p>
            <a:endParaRPr lang="en-GB" dirty="0" smtClean="0"/>
          </a:p>
          <a:p>
            <a:r>
              <a:rPr lang="en-GB" dirty="0" smtClean="0"/>
              <a:t>Options 2 and 6 don’t apply to construction contracts.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D87E-70ED-45AB-95E6-A8F83276FA9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42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01797">
              <a:defRPr/>
            </a:pPr>
            <a:r>
              <a:rPr lang="en-GB" dirty="0" smtClean="0">
                <a:solidFill>
                  <a:prstClr val="black"/>
                </a:solidFill>
              </a:rPr>
              <a:t>CB</a:t>
            </a:r>
          </a:p>
          <a:p>
            <a:pPr defTabSz="1001797"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 defTabSz="1001797">
              <a:defRPr/>
            </a:pPr>
            <a:r>
              <a:rPr lang="en-GB" dirty="0" smtClean="0">
                <a:solidFill>
                  <a:prstClr val="black"/>
                </a:solidFill>
              </a:rPr>
              <a:t>Tell them what we are going to tell them about.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8A896-B728-4C02-A7C0-F83A607C4DA8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17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6F3B1-850C-4C01-A9EB-D2A2EFF24EB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54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CB</a:t>
            </a:r>
          </a:p>
          <a:p>
            <a:endParaRPr lang="en-GB" dirty="0" smtClean="0"/>
          </a:p>
          <a:p>
            <a:r>
              <a:rPr lang="en-GB" dirty="0" smtClean="0"/>
              <a:t>Describe what it is.</a:t>
            </a:r>
          </a:p>
          <a:p>
            <a:endParaRPr lang="en-GB" dirty="0" smtClean="0"/>
          </a:p>
          <a:p>
            <a:r>
              <a:rPr lang="en-GB" dirty="0" smtClean="0"/>
              <a:t>One stage only; go out to tender with all of the information in one go to a number of contractors, and receive tenders back by the due deadline.</a:t>
            </a:r>
          </a:p>
          <a:p>
            <a:endParaRPr lang="en-GB" dirty="0" smtClean="0"/>
          </a:p>
          <a:p>
            <a:r>
              <a:rPr lang="en-GB" dirty="0" smtClean="0"/>
              <a:t>On</a:t>
            </a:r>
            <a:r>
              <a:rPr lang="en-GB" baseline="0" dirty="0" smtClean="0"/>
              <a:t> a framework you have to invite all of the contractors within the Lot.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917998-F455-43A0-8E3E-D1D639D2438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37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FA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E83189-A84C-4CB7-94C5-361267B8ADB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22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6F3B1-850C-4C01-A9EB-D2A2EFF24EB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197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Mention</a:t>
            </a:r>
            <a:r>
              <a:rPr lang="en-GB" baseline="0" dirty="0" smtClean="0"/>
              <a:t> capped rates for prelims, fee etc.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Adjustment model uses info from CDP2 to prevent over-pricing.</a:t>
            </a:r>
          </a:p>
          <a:p>
            <a:endParaRPr lang="en-GB" baseline="0" dirty="0" smtClean="0"/>
          </a:p>
          <a:p>
            <a:r>
              <a:rPr lang="en-GB" baseline="0" dirty="0" smtClean="0"/>
              <a:t>Uses allowances for variations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 to stop contractors tendering a keen price but stating inflated rates and </a:t>
            </a:r>
            <a:r>
              <a:rPr lang="en-GB" baseline="0" dirty="0" err="1" smtClean="0"/>
              <a:t>WAOH</a:t>
            </a:r>
            <a:r>
              <a:rPr lang="en-GB" baseline="0" dirty="0" smtClean="0"/>
              <a:t> so they gain on CEs.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8A896-B728-4C02-A7C0-F83A607C4DA8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1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97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64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255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6591 YORhub Framework PowerPoint Title Slid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74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6591 YORhub Framework PowerPoint Generic 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2030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6591 YORhub PowerPoint Blank Slid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11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45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2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20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8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23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7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31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5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032CC-786C-4864-8A96-BF7BEB8796FA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275E4-58FE-46B6-9D26-FCE9AB6C9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97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193958" y="1200150"/>
            <a:ext cx="4588481" cy="2228850"/>
          </a:xfrm>
        </p:spPr>
        <p:txBody>
          <a:bodyPr>
            <a:normAutofit fontScale="90000"/>
          </a:bodyPr>
          <a:lstStyle/>
          <a:p>
            <a:r>
              <a:rPr lang="en-GB" sz="2700" b="1" dirty="0">
                <a:solidFill>
                  <a:srgbClr val="FFCC00"/>
                </a:solidFill>
                <a:cs typeface="Arial" pitchFamily="34" charset="0"/>
              </a:rPr>
              <a:t>Single Stage v Two Stage Tendering</a:t>
            </a:r>
            <a:br>
              <a:rPr lang="en-GB" sz="2700" b="1" dirty="0">
                <a:solidFill>
                  <a:srgbClr val="FFCC00"/>
                </a:solidFill>
                <a:cs typeface="Arial" pitchFamily="34" charset="0"/>
              </a:rPr>
            </a:br>
            <a:r>
              <a:rPr lang="en-GB" sz="2700" b="1" dirty="0">
                <a:solidFill>
                  <a:srgbClr val="FFCC00"/>
                </a:solidFill>
                <a:cs typeface="Arial" pitchFamily="34" charset="0"/>
              </a:rPr>
              <a:t/>
            </a:r>
            <a:br>
              <a:rPr lang="en-GB" sz="2700" b="1" dirty="0">
                <a:solidFill>
                  <a:srgbClr val="FFCC00"/>
                </a:solidFill>
                <a:cs typeface="Arial" pitchFamily="34" charset="0"/>
              </a:rPr>
            </a:br>
            <a:r>
              <a:rPr lang="en-GB" sz="2700" b="1" dirty="0">
                <a:solidFill>
                  <a:srgbClr val="FFCC00"/>
                </a:solidFill>
                <a:cs typeface="Arial" pitchFamily="34" charset="0"/>
              </a:rPr>
              <a:t>within the </a:t>
            </a:r>
            <a:r>
              <a:rPr lang="en-GB" sz="2700" b="1" dirty="0" err="1">
                <a:solidFill>
                  <a:srgbClr val="FFCC00"/>
                </a:solidFill>
                <a:cs typeface="Arial" pitchFamily="34" charset="0"/>
              </a:rPr>
              <a:t>YORhub</a:t>
            </a:r>
            <a:r>
              <a:rPr lang="en-GB" sz="2700" b="1" dirty="0">
                <a:solidFill>
                  <a:srgbClr val="FFCC00"/>
                </a:solidFill>
                <a:cs typeface="Arial" pitchFamily="34" charset="0"/>
              </a:rPr>
              <a:t> frameworks</a:t>
            </a:r>
            <a:br>
              <a:rPr lang="en-GB" sz="2700" b="1" dirty="0">
                <a:solidFill>
                  <a:srgbClr val="FFCC00"/>
                </a:solidFill>
                <a:cs typeface="Arial" pitchFamily="34" charset="0"/>
              </a:rPr>
            </a:br>
            <a:r>
              <a:rPr lang="en-GB" sz="2700" b="1" dirty="0">
                <a:solidFill>
                  <a:srgbClr val="FFCC00"/>
                </a:solidFill>
                <a:cs typeface="Arial" pitchFamily="34" charset="0"/>
              </a:rPr>
              <a:t/>
            </a:r>
            <a:br>
              <a:rPr lang="en-GB" sz="2700" b="1" dirty="0">
                <a:solidFill>
                  <a:srgbClr val="FFCC00"/>
                </a:solidFill>
                <a:cs typeface="Arial" pitchFamily="34" charset="0"/>
              </a:rPr>
            </a:br>
            <a:r>
              <a:rPr lang="en-GB" sz="2700" b="1" dirty="0" smtClean="0">
                <a:solidFill>
                  <a:srgbClr val="FFCC00"/>
                </a:solidFill>
                <a:cs typeface="Arial" pitchFamily="34" charset="0"/>
              </a:rPr>
              <a:t>7</a:t>
            </a:r>
            <a:r>
              <a:rPr lang="en-GB" sz="2700" b="1" baseline="30000" dirty="0" smtClean="0">
                <a:solidFill>
                  <a:srgbClr val="FFCC00"/>
                </a:solidFill>
                <a:cs typeface="Arial" pitchFamily="34" charset="0"/>
              </a:rPr>
              <a:t>th</a:t>
            </a:r>
            <a:r>
              <a:rPr lang="en-GB" sz="2700" b="1" dirty="0" smtClean="0">
                <a:solidFill>
                  <a:srgbClr val="FFCC00"/>
                </a:solidFill>
                <a:cs typeface="Arial" pitchFamily="34" charset="0"/>
              </a:rPr>
              <a:t> </a:t>
            </a:r>
            <a:r>
              <a:rPr lang="en-GB" sz="2700" b="1" smtClean="0">
                <a:solidFill>
                  <a:srgbClr val="FFCC00"/>
                </a:solidFill>
                <a:cs typeface="Arial" pitchFamily="34" charset="0"/>
              </a:rPr>
              <a:t>June 2019</a:t>
            </a:r>
            <a:r>
              <a:rPr lang="en-GB" sz="1800" b="1" dirty="0">
                <a:solidFill>
                  <a:srgbClr val="FFCC00"/>
                </a:solidFill>
                <a:cs typeface="Arial" pitchFamily="34" charset="0"/>
              </a:rPr>
              <a:t/>
            </a:r>
            <a:br>
              <a:rPr lang="en-GB" sz="1800" b="1" dirty="0">
                <a:solidFill>
                  <a:srgbClr val="FFCC00"/>
                </a:solidFill>
                <a:cs typeface="Arial" pitchFamily="34" charset="0"/>
              </a:rPr>
            </a:br>
            <a:endParaRPr lang="en-GB" sz="2700" b="1" dirty="0">
              <a:solidFill>
                <a:srgbClr val="FFCC00"/>
              </a:solidFill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6545" y="4920785"/>
            <a:ext cx="780455" cy="79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986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98490" y="290893"/>
            <a:ext cx="6172200" cy="857250"/>
          </a:xfrm>
        </p:spPr>
        <p:txBody>
          <a:bodyPr/>
          <a:lstStyle/>
          <a:p>
            <a:pPr algn="ctr"/>
            <a:r>
              <a:rPr lang="en-GB" sz="3000" b="1" dirty="0"/>
              <a:t>Price – 2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88025" y="1808163"/>
            <a:ext cx="3355975" cy="3103562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/>
              <a:t>4 optional headings (min 2 required)</a:t>
            </a:r>
          </a:p>
          <a:p>
            <a:endParaRPr lang="en-GB" sz="1800" dirty="0"/>
          </a:p>
          <a:p>
            <a:r>
              <a:rPr lang="en-GB" sz="1800" dirty="0"/>
              <a:t>Normally lowest price wins</a:t>
            </a:r>
          </a:p>
          <a:p>
            <a:endParaRPr lang="en-GB" sz="1800" dirty="0"/>
          </a:p>
          <a:p>
            <a:r>
              <a:rPr lang="en-GB" sz="1800" dirty="0"/>
              <a:t>Partial price only</a:t>
            </a:r>
          </a:p>
          <a:p>
            <a:endParaRPr lang="en-GB" sz="1800" dirty="0"/>
          </a:p>
          <a:p>
            <a:r>
              <a:rPr lang="en-GB" sz="1800" dirty="0"/>
              <a:t>Framework rates apply (capped)</a:t>
            </a:r>
          </a:p>
          <a:p>
            <a:endParaRPr lang="en-GB" sz="1800" dirty="0"/>
          </a:p>
          <a:p>
            <a:r>
              <a:rPr lang="en-GB" sz="1800" dirty="0"/>
              <a:t>Preferred firm then negotiates price during 2</a:t>
            </a:r>
            <a:r>
              <a:rPr lang="en-GB" sz="1800" baseline="30000" dirty="0"/>
              <a:t>nd</a:t>
            </a:r>
            <a:r>
              <a:rPr lang="en-GB" sz="1800" dirty="0"/>
              <a:t> stage</a:t>
            </a:r>
          </a:p>
          <a:p>
            <a:endParaRPr lang="en-GB" sz="1800" dirty="0"/>
          </a:p>
          <a:p>
            <a:endParaRPr lang="en-GB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520575"/>
              </p:ext>
            </p:extLst>
          </p:nvPr>
        </p:nvGraphicFramePr>
        <p:xfrm>
          <a:off x="392752" y="1808162"/>
          <a:ext cx="4655766" cy="2785936"/>
        </p:xfrm>
        <a:graphic>
          <a:graphicData uri="http://schemas.openxmlformats.org/drawingml/2006/table">
            <a:tbl>
              <a:tblPr/>
              <a:tblGrid>
                <a:gridCol w="4655766"/>
              </a:tblGrid>
              <a:tr h="5755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10915" algn="l"/>
                        </a:tabLst>
                      </a:pPr>
                      <a:r>
                        <a:rPr lang="en-GB" sz="15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Selection stage - Price </a:t>
                      </a:r>
                      <a:r>
                        <a:rPr lang="en-GB" sz="15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Criteria</a:t>
                      </a:r>
                      <a:endParaRPr lang="en-GB" sz="1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5689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5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Fee</a:t>
                      </a:r>
                      <a:r>
                        <a:rPr lang="en-GB" sz="15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percentages </a:t>
                      </a:r>
                      <a:r>
                        <a:rPr lang="en-GB" sz="15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x 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Clients estimated construction cost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5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Prelim 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costs for the proposed call off project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7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Design costs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89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Works cost criteria e.g. Bill of Quantities (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BofQ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), rates for works or cost plan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1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82688" y="355287"/>
            <a:ext cx="6172200" cy="857250"/>
          </a:xfrm>
        </p:spPr>
        <p:txBody>
          <a:bodyPr/>
          <a:lstStyle/>
          <a:p>
            <a:pPr algn="ctr"/>
            <a:r>
              <a:rPr lang="en-GB" sz="3000" b="1" dirty="0"/>
              <a:t>Price – 2 stage </a:t>
            </a:r>
            <a:r>
              <a:rPr lang="en-GB" sz="3000" b="1" dirty="0" err="1"/>
              <a:t>contd</a:t>
            </a:r>
            <a:endParaRPr lang="en-GB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82688" y="1808163"/>
            <a:ext cx="7961312" cy="3103562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/>
              <a:t>Mechanisms are in place within the </a:t>
            </a:r>
            <a:r>
              <a:rPr lang="en-GB" sz="1800" dirty="0" err="1"/>
              <a:t>YORhub</a:t>
            </a:r>
            <a:r>
              <a:rPr lang="en-GB" sz="1800" dirty="0"/>
              <a:t> frameworks to ensure VFM is obtained during the 2</a:t>
            </a:r>
            <a:r>
              <a:rPr lang="en-GB" sz="1800" baseline="30000" dirty="0"/>
              <a:t>nd</a:t>
            </a:r>
            <a:r>
              <a:rPr lang="en-GB" sz="1800" dirty="0"/>
              <a:t> stage negotiation:</a:t>
            </a:r>
          </a:p>
          <a:p>
            <a:endParaRPr lang="en-GB" sz="1800" dirty="0"/>
          </a:p>
          <a:p>
            <a:pPr lvl="1"/>
            <a:r>
              <a:rPr lang="en-GB" sz="1800" dirty="0"/>
              <a:t>Minimum 3 quotes required for sub-contracted work and materials </a:t>
            </a:r>
            <a:r>
              <a:rPr lang="en-GB" sz="1800" dirty="0" err="1"/>
              <a:t>etc</a:t>
            </a:r>
            <a:endParaRPr lang="en-GB" sz="1800" dirty="0"/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Business case for in-house trade pricing to demonstrate VFM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Framework rates apply (capped) for Fee/OHP’s, Prelims and Plant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Independent cost checks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Therefore all tender pricing will have been the subject of a competitive process</a:t>
            </a: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861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04552" y="329530"/>
            <a:ext cx="6172200" cy="857250"/>
          </a:xfrm>
        </p:spPr>
        <p:txBody>
          <a:bodyPr/>
          <a:lstStyle/>
          <a:p>
            <a:pPr algn="ctr"/>
            <a:r>
              <a:rPr lang="en-GB" sz="3000" b="1" dirty="0"/>
              <a:t>Quality – single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534025" y="1808163"/>
            <a:ext cx="3609975" cy="3103562"/>
          </a:xfrm>
        </p:spPr>
        <p:txBody>
          <a:bodyPr>
            <a:normAutofit/>
          </a:bodyPr>
          <a:lstStyle/>
          <a:p>
            <a:r>
              <a:rPr lang="en-GB" sz="1800" dirty="0"/>
              <a:t>6 optional headings (minimum 2 required)</a:t>
            </a:r>
          </a:p>
          <a:p>
            <a:endParaRPr lang="en-GB" sz="1800" dirty="0"/>
          </a:p>
          <a:p>
            <a:r>
              <a:rPr lang="en-GB" sz="1800" dirty="0"/>
              <a:t>Weightings can be adjusted (max 50% per heading)</a:t>
            </a:r>
          </a:p>
          <a:p>
            <a:endParaRPr lang="en-GB" sz="1800" dirty="0"/>
          </a:p>
          <a:p>
            <a:r>
              <a:rPr lang="en-GB" sz="1800" dirty="0"/>
              <a:t>Excellent tender assessment spreadsheet available on yorhub.net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6331"/>
              </p:ext>
            </p:extLst>
          </p:nvPr>
        </p:nvGraphicFramePr>
        <p:xfrm>
          <a:off x="450476" y="1712892"/>
          <a:ext cx="4353344" cy="3155531"/>
        </p:xfrm>
        <a:graphic>
          <a:graphicData uri="http://schemas.openxmlformats.org/drawingml/2006/table">
            <a:tbl>
              <a:tblPr/>
              <a:tblGrid>
                <a:gridCol w="4353344"/>
              </a:tblGrid>
              <a:tr h="44854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510915" algn="l"/>
                        </a:tabLs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QUALITY CRITERIA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921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Tender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programme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Outline method statement for the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project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proposed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team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2286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proposed Contractor’s design team</a:t>
                      </a:r>
                    </a:p>
                    <a:p>
                      <a:pPr marL="2286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1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Employment and Skills Plan &amp; method statement </a:t>
                      </a:r>
                    </a:p>
                    <a:p>
                      <a:pPr marL="22860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9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228600" algn="l"/>
                          <a:tab pos="153035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Social and Economic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Value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2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62885" y="381045"/>
            <a:ext cx="6172200" cy="857250"/>
          </a:xfrm>
        </p:spPr>
        <p:txBody>
          <a:bodyPr/>
          <a:lstStyle/>
          <a:p>
            <a:pPr algn="ctr"/>
            <a:r>
              <a:rPr lang="en-GB" sz="3000" b="1" dirty="0"/>
              <a:t>Quality – 2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88025" y="1808163"/>
            <a:ext cx="3355975" cy="3103562"/>
          </a:xfrm>
        </p:spPr>
        <p:txBody>
          <a:bodyPr>
            <a:normAutofit/>
          </a:bodyPr>
          <a:lstStyle/>
          <a:p>
            <a:r>
              <a:rPr lang="en-GB" sz="1800" dirty="0"/>
              <a:t>7 optional headings (minimum 2 required)</a:t>
            </a:r>
          </a:p>
          <a:p>
            <a:pPr marL="0" indent="0">
              <a:buNone/>
            </a:pPr>
            <a:r>
              <a:rPr lang="en-GB" sz="1800" dirty="0"/>
              <a:t> </a:t>
            </a:r>
          </a:p>
          <a:p>
            <a:r>
              <a:rPr lang="en-GB" sz="1800" dirty="0"/>
              <a:t>Weightings can be adjusted (max 50% per heading)</a:t>
            </a:r>
          </a:p>
          <a:p>
            <a:endParaRPr lang="en-GB" sz="1800" dirty="0"/>
          </a:p>
          <a:p>
            <a:r>
              <a:rPr lang="en-GB" sz="1800" dirty="0"/>
              <a:t>Excellent tender assessment spreadsheet available on yorhub.net</a:t>
            </a:r>
          </a:p>
          <a:p>
            <a:endParaRPr lang="en-GB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730330"/>
              </p:ext>
            </p:extLst>
          </p:nvPr>
        </p:nvGraphicFramePr>
        <p:xfrm>
          <a:off x="493606" y="1808161"/>
          <a:ext cx="4374608" cy="3124598"/>
        </p:xfrm>
        <a:graphic>
          <a:graphicData uri="http://schemas.openxmlformats.org/drawingml/2006/table">
            <a:tbl>
              <a:tblPr/>
              <a:tblGrid>
                <a:gridCol w="4374608"/>
              </a:tblGrid>
              <a:tr h="29858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510915" algn="l"/>
                        </a:tabLs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Quality Criteria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Supplier’s proposed team.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50215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Supplier’s resources and supply chain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notified completion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date 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notified estimate for the Works 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Potential to deliver added value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50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Supplier’s initial assessment of contract risks and proposals to mitigate these.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5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3510915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Employment and Skills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5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1600200" cy="274637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A8D8266C-81DF-45C0-889A-FEAE11CF498F}" type="slidenum">
              <a:rPr lang="en-GB" altLang="en-US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281353" y="412042"/>
            <a:ext cx="6508376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Framework weightings - flexibility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2773"/>
              </p:ext>
            </p:extLst>
          </p:nvPr>
        </p:nvGraphicFramePr>
        <p:xfrm>
          <a:off x="887505" y="2244544"/>
          <a:ext cx="7550524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5262"/>
                <a:gridCol w="3775262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Single stage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2 Stage</a:t>
                      </a: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65783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Price no lower than 30%</a:t>
                      </a:r>
                      <a:r>
                        <a:rPr lang="en-GB" sz="1800" baseline="0" dirty="0" smtClean="0"/>
                        <a:t> and no higher than 90%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Price no lower than 20%</a:t>
                      </a:r>
                      <a:r>
                        <a:rPr lang="en-GB" sz="1800" baseline="0" dirty="0" smtClean="0"/>
                        <a:t> and no higher than 80%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Therefore</a:t>
                      </a:r>
                      <a:r>
                        <a:rPr lang="en-GB" sz="1800" baseline="0" dirty="0" smtClean="0"/>
                        <a:t> anything between 30% Price/70% Quality and 90% Price/10% Quality are permissible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Therefore</a:t>
                      </a:r>
                      <a:r>
                        <a:rPr lang="en-GB" sz="1800" baseline="0" dirty="0" smtClean="0"/>
                        <a:t> anything between 20% Price/80% Quality and 80% Price/20% Quality are permissible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4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1600200" cy="274637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A8D8266C-81DF-45C0-889A-FEAE11CF498F}" type="slidenum">
              <a:rPr lang="en-GB" altLang="en-US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191201" y="249869"/>
            <a:ext cx="6508376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 err="1">
                <a:latin typeface="+mj-lt"/>
                <a:ea typeface="+mj-ea"/>
                <a:cs typeface="+mj-cs"/>
              </a:rPr>
              <a:t>YORhub</a:t>
            </a:r>
            <a:r>
              <a:rPr lang="en-US" sz="3000" b="1" dirty="0">
                <a:latin typeface="+mj-lt"/>
                <a:ea typeface="+mj-ea"/>
                <a:cs typeface="+mj-cs"/>
              </a:rPr>
              <a:t> Process flowcharts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17" y="2033195"/>
            <a:ext cx="3842077" cy="82833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4884411">
            <a:off x="2873054" y="2671586"/>
            <a:ext cx="432426" cy="29685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2560" y="2033196"/>
            <a:ext cx="4375265" cy="235748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910133" y="2948694"/>
            <a:ext cx="432426" cy="29685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Right Arrow 10"/>
          <p:cNvSpPr/>
          <p:nvPr/>
        </p:nvSpPr>
        <p:spPr>
          <a:xfrm rot="10800000">
            <a:off x="8231816" y="2927586"/>
            <a:ext cx="432426" cy="29685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6319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8354" y="35610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+mj-lt"/>
              </a:rPr>
              <a:t>Two stage mini comp -  flowchart extract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8483" y="2193698"/>
            <a:ext cx="3355041" cy="3102769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3 different flowcharts exist on yorhub.net site</a:t>
            </a:r>
          </a:p>
          <a:p>
            <a:pPr lvl="1"/>
            <a:r>
              <a:rPr lang="en-GB" sz="1500" dirty="0"/>
              <a:t>Direct selection (rotation)</a:t>
            </a:r>
          </a:p>
          <a:p>
            <a:pPr lvl="1"/>
            <a:r>
              <a:rPr lang="en-GB" sz="1500" dirty="0"/>
              <a:t>Single stage</a:t>
            </a:r>
          </a:p>
          <a:p>
            <a:pPr lvl="1"/>
            <a:r>
              <a:rPr lang="en-GB" sz="1500" dirty="0"/>
              <a:t>Two stage</a:t>
            </a:r>
          </a:p>
          <a:p>
            <a:pPr marL="0" indent="0">
              <a:buNone/>
            </a:pPr>
            <a:r>
              <a:rPr lang="en-GB" sz="1800" dirty="0"/>
              <a:t> </a:t>
            </a:r>
          </a:p>
          <a:p>
            <a:r>
              <a:rPr lang="en-GB" sz="1800" dirty="0"/>
              <a:t>Hyperlinks to templates/ spreadsheets</a:t>
            </a:r>
          </a:p>
          <a:p>
            <a:endParaRPr lang="en-GB" sz="1800" dirty="0"/>
          </a:p>
          <a:p>
            <a:r>
              <a:rPr lang="en-GB" sz="1800" dirty="0"/>
              <a:t>Stage 1 template useful – see opposite</a:t>
            </a:r>
          </a:p>
          <a:p>
            <a:endParaRPr lang="en-GB" sz="1800" dirty="0"/>
          </a:p>
          <a:p>
            <a:endParaRPr lang="en-GB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8" y="1441918"/>
            <a:ext cx="4102110" cy="4270772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05627" y="5354780"/>
            <a:ext cx="432426" cy="29685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2949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193958" y="1063228"/>
            <a:ext cx="3464142" cy="2365772"/>
          </a:xfrm>
        </p:spPr>
        <p:txBody>
          <a:bodyPr>
            <a:normAutofit/>
          </a:bodyPr>
          <a:lstStyle/>
          <a:p>
            <a:r>
              <a:rPr lang="en-GB" sz="2700" b="1" dirty="0">
                <a:solidFill>
                  <a:srgbClr val="FFCC00"/>
                </a:solidFill>
                <a:cs typeface="Arial" pitchFamily="34" charset="0"/>
              </a:rPr>
              <a:t>Pros and cons</a:t>
            </a:r>
            <a:r>
              <a:rPr lang="en-GB" sz="1800" b="1" dirty="0">
                <a:solidFill>
                  <a:srgbClr val="FFCC00"/>
                </a:solidFill>
                <a:cs typeface="Arial" pitchFamily="34" charset="0"/>
              </a:rPr>
              <a:t/>
            </a:r>
            <a:br>
              <a:rPr lang="en-GB" sz="1800" b="1" dirty="0">
                <a:solidFill>
                  <a:srgbClr val="FFCC00"/>
                </a:solidFill>
                <a:cs typeface="Arial" pitchFamily="34" charset="0"/>
              </a:rPr>
            </a:br>
            <a:endParaRPr lang="en-GB" sz="2700" b="1" dirty="0">
              <a:solidFill>
                <a:srgbClr val="FFCC00"/>
              </a:solidFill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0504" y="4900614"/>
            <a:ext cx="780455" cy="79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977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1600200" cy="274637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A8D8266C-81DF-45C0-889A-FEAE11CF498F}" type="slidenum">
              <a:rPr lang="en-GB" altLang="en-US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1267715" name="AutoShape 3"/>
          <p:cNvSpPr>
            <a:spLocks noChangeArrowheads="1"/>
          </p:cNvSpPr>
          <p:nvPr/>
        </p:nvSpPr>
        <p:spPr bwMode="auto">
          <a:xfrm>
            <a:off x="2743516" y="2564606"/>
            <a:ext cx="3240881" cy="2052638"/>
          </a:xfrm>
          <a:prstGeom prst="flowChartExtract">
            <a:avLst/>
          </a:prstGeom>
          <a:gradFill rotWithShape="1">
            <a:gsLst>
              <a:gs pos="100000">
                <a:srgbClr val="FFC000"/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contourW="12700" prstMaterial="legacyMatte">
            <a:bevelT w="13500" h="13500" prst="angle"/>
            <a:bevelB w="13500" h="13500" prst="angle"/>
            <a:extrusionClr>
              <a:srgbClr val="DDDDDD"/>
            </a:extrusionClr>
            <a:contourClr>
              <a:srgbClr val="C0C0C0"/>
            </a:contourClr>
          </a:sp3d>
          <a:extLst/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en-US" sz="1350">
              <a:latin typeface="Times New Roman" charset="0"/>
            </a:endParaRPr>
          </a:p>
        </p:txBody>
      </p:sp>
      <p:sp>
        <p:nvSpPr>
          <p:cNvPr id="1267721" name="Text Box 9"/>
          <p:cNvSpPr txBox="1">
            <a:spLocks noChangeArrowheads="1"/>
          </p:cNvSpPr>
          <p:nvPr/>
        </p:nvSpPr>
        <p:spPr bwMode="auto">
          <a:xfrm>
            <a:off x="4085947" y="2099667"/>
            <a:ext cx="91797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sz="1350" b="1" dirty="0">
                <a:latin typeface="Verdana" charset="0"/>
              </a:rPr>
              <a:t>Time</a:t>
            </a:r>
          </a:p>
        </p:txBody>
      </p:sp>
      <p:sp>
        <p:nvSpPr>
          <p:cNvPr id="1267722" name="Text Box 10"/>
          <p:cNvSpPr txBox="1">
            <a:spLocks noChangeArrowheads="1"/>
          </p:cNvSpPr>
          <p:nvPr/>
        </p:nvSpPr>
        <p:spPr bwMode="auto">
          <a:xfrm>
            <a:off x="1880315" y="4479727"/>
            <a:ext cx="75930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sz="1350" b="1" dirty="0">
                <a:latin typeface="Verdana" charset="0"/>
              </a:rPr>
              <a:t>Cost</a:t>
            </a:r>
          </a:p>
        </p:txBody>
      </p:sp>
      <p:sp>
        <p:nvSpPr>
          <p:cNvPr id="1267727" name="Text Box 15"/>
          <p:cNvSpPr txBox="1">
            <a:spLocks noChangeArrowheads="1"/>
          </p:cNvSpPr>
          <p:nvPr/>
        </p:nvSpPr>
        <p:spPr bwMode="auto">
          <a:xfrm>
            <a:off x="6192180" y="4479727"/>
            <a:ext cx="91797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sz="1350" b="1" dirty="0">
                <a:latin typeface="Verdana" charset="0"/>
              </a:rPr>
              <a:t>Quality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085946" y="3593206"/>
            <a:ext cx="756510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sz="1350" b="1" dirty="0">
                <a:latin typeface="Verdana" charset="0"/>
              </a:rPr>
              <a:t>+Risk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n-US" sz="1350" b="1" dirty="0">
                <a:latin typeface="Verdana" charset="0"/>
              </a:rPr>
              <a:t>+BIM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141304" y="251943"/>
            <a:ext cx="4371975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Key requirements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3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1600200" cy="274637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A8D8266C-81DF-45C0-889A-FEAE11CF498F}" type="slidenum">
              <a:rPr lang="en-GB" altLang="en-US"/>
              <a:pPr>
                <a:defRPr/>
              </a:pPr>
              <a:t>19</a:t>
            </a:fld>
            <a:endParaRPr lang="en-GB" alt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191202" y="116822"/>
            <a:ext cx="6508376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Pros - cost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06053"/>
              </p:ext>
            </p:extLst>
          </p:nvPr>
        </p:nvGraphicFramePr>
        <p:xfrm>
          <a:off x="504265" y="951731"/>
          <a:ext cx="8256494" cy="3947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8247"/>
                <a:gridCol w="4128247"/>
              </a:tblGrid>
              <a:tr h="262890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Single stage</a:t>
                      </a:r>
                    </a:p>
                    <a:p>
                      <a:pPr algn="ctr"/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2 Stage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Competitive</a:t>
                      </a:r>
                      <a:r>
                        <a:rPr lang="en-GB" sz="1300" baseline="0" dirty="0" smtClean="0"/>
                        <a:t> tension usually gives better prices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Can</a:t>
                      </a:r>
                      <a:r>
                        <a:rPr lang="en-GB" sz="1300" baseline="0" dirty="0" smtClean="0"/>
                        <a:t> match tendered prices and better them with positive engagement from all parties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</a:tr>
              <a:tr h="284337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Straightforward process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Prices</a:t>
                      </a:r>
                      <a:r>
                        <a:rPr lang="en-GB" sz="1300" baseline="0" dirty="0" smtClean="0"/>
                        <a:t> are negotiated, giving greater flexibility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Is standard</a:t>
                      </a:r>
                      <a:r>
                        <a:rPr lang="en-GB" sz="1300" baseline="0" dirty="0" smtClean="0"/>
                        <a:t> industry practise and is well understood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Benefits from contractor and supply chain input.</a:t>
                      </a:r>
                      <a:r>
                        <a:rPr lang="en-GB" sz="1300" baseline="0" dirty="0" smtClean="0"/>
                        <a:t> Option of partnering further down the supply chain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Alternative offers can be invited</a:t>
                      </a:r>
                      <a:r>
                        <a:rPr lang="en-GB" sz="1300" baseline="0" dirty="0" smtClean="0"/>
                        <a:t> (but can be difficult to evaluate)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Full transparency of pricing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</a:tr>
              <a:tr h="457200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If the contractors profit is secured there should be more focus on delivering a successful project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</a:tr>
              <a:tr h="457200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If cost planning is adopted</a:t>
                      </a:r>
                      <a:r>
                        <a:rPr lang="en-GB" sz="1300" baseline="0" dirty="0" smtClean="0"/>
                        <a:t> during the negotiation there is the ability to manage budget pressures</a:t>
                      </a:r>
                      <a:r>
                        <a:rPr lang="en-GB" sz="1300" dirty="0" smtClean="0"/>
                        <a:t> 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</a:tr>
              <a:tr h="291378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Potential</a:t>
                      </a:r>
                      <a:r>
                        <a:rPr lang="en-GB" sz="1300" baseline="0" dirty="0" smtClean="0"/>
                        <a:t> to harvest VE ideas from stage 1 bidders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</a:tr>
              <a:tr h="291378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Greater ability to influence selection of supply chain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</a:tr>
              <a:tr h="291378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Should lead to fewer post contract changes</a:t>
                      </a:r>
                      <a:endParaRPr lang="en-GB" sz="13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3286125" y="2035972"/>
            <a:ext cx="4371975" cy="375046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>
              <a:spcBef>
                <a:spcPct val="20000"/>
              </a:spcBef>
              <a:defRPr/>
            </a:pP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Content Placeholder 12"/>
          <p:cNvSpPr txBox="1">
            <a:spLocks/>
          </p:cNvSpPr>
          <p:nvPr/>
        </p:nvSpPr>
        <p:spPr>
          <a:xfrm>
            <a:off x="1331640" y="1484785"/>
            <a:ext cx="6480720" cy="3456384"/>
          </a:xfrm>
          <a:prstGeom prst="rect">
            <a:avLst/>
          </a:prstGeom>
        </p:spPr>
        <p:txBody>
          <a:bodyPr/>
          <a:lstStyle/>
          <a:p>
            <a:pPr marL="135000" indent="-335756">
              <a:spcBef>
                <a:spcPts val="450"/>
              </a:spcBef>
              <a:buFont typeface="Arial" pitchFamily="34" charset="0"/>
              <a:buChar char="•"/>
              <a:tabLst>
                <a:tab pos="196454" algn="l"/>
              </a:tabLst>
            </a:pPr>
            <a:endParaRPr lang="en-GB" dirty="0">
              <a:latin typeface="+mj-lt"/>
              <a:cs typeface="Arial" pitchFamily="34" charset="0"/>
            </a:endParaRPr>
          </a:p>
          <a:p>
            <a:pPr algn="ctr">
              <a:spcBef>
                <a:spcPts val="450"/>
              </a:spcBef>
              <a:tabLst>
                <a:tab pos="196454" algn="l"/>
              </a:tabLst>
            </a:pPr>
            <a:r>
              <a:rPr lang="en-GB" b="1" dirty="0">
                <a:cs typeface="Arial" pitchFamily="34" charset="0"/>
              </a:rPr>
              <a:t>Fergus Aitken BSc MRICS MAPM</a:t>
            </a:r>
          </a:p>
          <a:p>
            <a:pPr algn="ctr">
              <a:spcBef>
                <a:spcPts val="450"/>
              </a:spcBef>
              <a:tabLst>
                <a:tab pos="196454" algn="l"/>
              </a:tabLst>
            </a:pPr>
            <a:r>
              <a:rPr lang="en-GB" dirty="0">
                <a:cs typeface="Arial" pitchFamily="34" charset="0"/>
              </a:rPr>
              <a:t>YORbuild2 Programme Manager</a:t>
            </a:r>
          </a:p>
          <a:p>
            <a:pPr algn="ctr">
              <a:spcBef>
                <a:spcPts val="450"/>
              </a:spcBef>
              <a:tabLst>
                <a:tab pos="196454" algn="l"/>
              </a:tabLst>
            </a:pPr>
            <a:r>
              <a:rPr lang="en-GB" dirty="0">
                <a:cs typeface="Arial" pitchFamily="34" charset="0"/>
              </a:rPr>
              <a:t>East Riding of Yorkshire Council</a:t>
            </a:r>
          </a:p>
          <a:p>
            <a:pPr algn="ctr">
              <a:spcBef>
                <a:spcPts val="450"/>
              </a:spcBef>
              <a:tabLst>
                <a:tab pos="196454" algn="l"/>
              </a:tabLst>
            </a:pPr>
            <a:endParaRPr lang="en-GB" dirty="0">
              <a:cs typeface="Arial" pitchFamily="34" charset="0"/>
            </a:endParaRPr>
          </a:p>
          <a:p>
            <a:pPr algn="ctr">
              <a:spcBef>
                <a:spcPts val="450"/>
              </a:spcBef>
              <a:tabLst>
                <a:tab pos="196454" algn="l"/>
              </a:tabLst>
            </a:pPr>
            <a:r>
              <a:rPr lang="en-GB" b="1" dirty="0">
                <a:cs typeface="Arial" pitchFamily="34" charset="0"/>
              </a:rPr>
              <a:t>Chris Bourne BSc MRICS </a:t>
            </a:r>
          </a:p>
          <a:p>
            <a:pPr algn="ctr">
              <a:spcBef>
                <a:spcPts val="450"/>
              </a:spcBef>
              <a:tabLst>
                <a:tab pos="196454" algn="l"/>
              </a:tabLst>
            </a:pPr>
            <a:r>
              <a:rPr lang="en-GB" dirty="0">
                <a:cs typeface="Arial" pitchFamily="34" charset="0"/>
              </a:rPr>
              <a:t>YORbuild2 Framework Manager – North Area</a:t>
            </a:r>
          </a:p>
          <a:p>
            <a:pPr algn="ctr">
              <a:spcBef>
                <a:spcPts val="450"/>
              </a:spcBef>
              <a:tabLst>
                <a:tab pos="196454" algn="l"/>
              </a:tabLst>
            </a:pPr>
            <a:r>
              <a:rPr lang="en-GB" dirty="0">
                <a:cs typeface="Arial" pitchFamily="34" charset="0"/>
              </a:rPr>
              <a:t>Scarborough Borough Council</a:t>
            </a:r>
          </a:p>
          <a:p>
            <a:pPr marL="135000" indent="-335756">
              <a:spcBef>
                <a:spcPts val="450"/>
              </a:spcBef>
              <a:buFont typeface="Arial" pitchFamily="34" charset="0"/>
              <a:buChar char="•"/>
              <a:tabLst>
                <a:tab pos="196454" algn="l"/>
              </a:tabLst>
              <a:defRPr/>
            </a:pPr>
            <a:endParaRPr lang="en-US" dirty="0">
              <a:latin typeface="+mj-lt"/>
            </a:endParaRPr>
          </a:p>
          <a:p>
            <a:pPr marL="342461" indent="-342461">
              <a:spcBef>
                <a:spcPct val="20000"/>
              </a:spcBef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14119" y="237677"/>
            <a:ext cx="6698241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Single stage v 2 stage tendering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3600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1600200" cy="274637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A8D8266C-81DF-45C0-889A-FEAE11CF498F}" type="slidenum">
              <a:rPr lang="en-GB" altLang="en-US"/>
              <a:pPr>
                <a:defRPr/>
              </a:pPr>
              <a:t>20</a:t>
            </a:fld>
            <a:endParaRPr lang="en-GB" alt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113928" y="111270"/>
            <a:ext cx="6508376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Cons - cost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41876"/>
              </p:ext>
            </p:extLst>
          </p:nvPr>
        </p:nvGraphicFramePr>
        <p:xfrm>
          <a:off x="800100" y="1119157"/>
          <a:ext cx="7550524" cy="370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5262"/>
                <a:gridCol w="3775262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Single stage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 Stage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Messy to negotiate post tender</a:t>
                      </a:r>
                      <a:r>
                        <a:rPr lang="en-GB" sz="1400" baseline="0" dirty="0" smtClean="0"/>
                        <a:t> when the budget is exceeded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Contractors can get greedy – clever estimators over measure rates or exploit plugged rates.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Minimal</a:t>
                      </a:r>
                      <a:r>
                        <a:rPr lang="en-GB" sz="1400" baseline="0" dirty="0" smtClean="0"/>
                        <a:t> input from tenderers and their supply chains may be costing the client more if the design is over specified or over designed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Items where the Contractor would normally accept</a:t>
                      </a:r>
                      <a:r>
                        <a:rPr lang="en-GB" sz="1400" baseline="0" dirty="0" smtClean="0"/>
                        <a:t> the risk get added to the price e.g. site security</a:t>
                      </a:r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Lack of transparency</a:t>
                      </a:r>
                      <a:r>
                        <a:rPr lang="en-GB" sz="1400" baseline="0" dirty="0" smtClean="0"/>
                        <a:t> of pricing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If the contract</a:t>
                      </a:r>
                      <a:r>
                        <a:rPr lang="en-GB" sz="1400" baseline="0" dirty="0" smtClean="0"/>
                        <a:t> is awarded on a target cost basis access to and understanding of actual costs can be difficult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</a:tr>
              <a:tr h="50067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Race to the bottom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Relies of positive engagement from all parties to work effectively – needs careful team</a:t>
                      </a:r>
                      <a:r>
                        <a:rPr lang="en-GB" sz="1400" baseline="0" dirty="0" smtClean="0"/>
                        <a:t> selection</a:t>
                      </a:r>
                      <a:endParaRPr lang="en-GB" sz="1400" dirty="0" smtClean="0"/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Lacks price certainty</a:t>
                      </a:r>
                      <a:r>
                        <a:rPr lang="en-GB" sz="1400" baseline="0" dirty="0" smtClean="0"/>
                        <a:t> until tenders are returned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It can be difficult to challenge the</a:t>
                      </a:r>
                      <a:r>
                        <a:rPr lang="en-GB" sz="1400" baseline="0" dirty="0" smtClean="0"/>
                        <a:t> cost of in house trades (</a:t>
                      </a:r>
                      <a:r>
                        <a:rPr lang="en-GB" sz="1400" baseline="0" dirty="0" err="1" smtClean="0"/>
                        <a:t>YORhub</a:t>
                      </a:r>
                      <a:r>
                        <a:rPr lang="en-GB" sz="1400" baseline="0" dirty="0" smtClean="0"/>
                        <a:t> requires a business case to address this)</a:t>
                      </a:r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</a:tr>
              <a:tr h="29896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D&amp;B not popular with tenderers, seen as too risky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1600200" cy="274637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A8D8266C-81DF-45C0-889A-FEAE11CF498F}" type="slidenum">
              <a:rPr lang="en-GB" altLang="en-US"/>
              <a:pPr>
                <a:defRPr/>
              </a:pPr>
              <a:t>21</a:t>
            </a:fld>
            <a:endParaRPr lang="en-GB" alt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88170" y="156949"/>
            <a:ext cx="6508376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Pros and cons - time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540471"/>
              </p:ext>
            </p:extLst>
          </p:nvPr>
        </p:nvGraphicFramePr>
        <p:xfrm>
          <a:off x="531158" y="1274840"/>
          <a:ext cx="7940490" cy="3713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245"/>
                <a:gridCol w="3970245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Single stage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 Stage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Is a quick and relatively straightforward process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As the Contractor can be involved much earlier there is the potential to save time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Tenderers are often given insufficient</a:t>
                      </a:r>
                      <a:r>
                        <a:rPr lang="en-GB" sz="1400" baseline="0" dirty="0" smtClean="0"/>
                        <a:t> time to tender and either price in risk or gamble, resulting in higher prices or prices lower than they should be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Negotiations</a:t>
                      </a:r>
                      <a:r>
                        <a:rPr lang="en-GB" sz="1400" baseline="0" dirty="0" smtClean="0"/>
                        <a:t> are</a:t>
                      </a:r>
                      <a:r>
                        <a:rPr lang="en-GB" sz="1400" dirty="0" smtClean="0"/>
                        <a:t> time consuming and can be difficult to manage – and </a:t>
                      </a:r>
                      <a:r>
                        <a:rPr lang="en-GB" sz="1400" baseline="0" dirty="0" smtClean="0"/>
                        <a:t>can drag on if a programme isn’t developed and followed</a:t>
                      </a:r>
                      <a:endParaRPr lang="en-GB" sz="1400" dirty="0" smtClean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Tenders often withdraw due to unrealistic deadlines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Tenderers can prioritise single stage projects,</a:t>
                      </a:r>
                      <a:r>
                        <a:rPr lang="en-GB" sz="1400" baseline="0" dirty="0" smtClean="0"/>
                        <a:t> leading to delays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contract period is often dictated by the design</a:t>
                      </a:r>
                      <a:r>
                        <a:rPr lang="en-GB" sz="1400" baseline="0" dirty="0" smtClean="0"/>
                        <a:t> team without input from contractors and may not be feasible or could be over generous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Realistic programmes can be agreed.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Some Contractors have good access to off site solutions, saving on</a:t>
                      </a:r>
                      <a:r>
                        <a:rPr lang="en-GB" sz="1400" baseline="0" dirty="0" smtClean="0"/>
                        <a:t> site build time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</a:tr>
              <a:tr h="528375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Enabling contracts are easier to arrange and can minimise time on site.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6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1600200" cy="274637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A8D8266C-81DF-45C0-889A-FEAE11CF498F}" type="slidenum">
              <a:rPr lang="en-GB" altLang="en-US"/>
              <a:pPr>
                <a:defRPr/>
              </a:pPr>
              <a:t>22</a:t>
            </a:fld>
            <a:endParaRPr lang="en-GB" alt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165444" y="200427"/>
            <a:ext cx="6508376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Pros and cons - quality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968929"/>
              </p:ext>
            </p:extLst>
          </p:nvPr>
        </p:nvGraphicFramePr>
        <p:xfrm>
          <a:off x="800100" y="1256942"/>
          <a:ext cx="7550524" cy="349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5262"/>
                <a:gridCol w="3775262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Single stage</a:t>
                      </a: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2 Stage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On a client designed projects the quality is largely dictated by the clients design team. Increasingly</a:t>
                      </a:r>
                      <a:r>
                        <a:rPr lang="en-GB" sz="1800" baseline="0" dirty="0" smtClean="0"/>
                        <a:t> tenderers seem to be taking advantage of the ‘equal approved’ option and proposing alternatives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The 2 stage process enables joint decisions to be made on product and system selection with the potential to benefit the project 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</a:tr>
              <a:tr h="116586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On D&amp;B projects with</a:t>
                      </a:r>
                      <a:r>
                        <a:rPr lang="en-GB" sz="1800" baseline="0" dirty="0" smtClean="0"/>
                        <a:t> output specifications there is limited time to fully assess the different products or systems proposed by tenderers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Similar to the above there is </a:t>
                      </a:r>
                      <a:r>
                        <a:rPr lang="en-GB" sz="1800" dirty="0" err="1" smtClean="0"/>
                        <a:t>generaly</a:t>
                      </a:r>
                      <a:r>
                        <a:rPr lang="en-GB" sz="1800" dirty="0" smtClean="0"/>
                        <a:t> more time to assess the products or systems. 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99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1600200" cy="274637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A8D8266C-81DF-45C0-889A-FEAE11CF498F}" type="slidenum">
              <a:rPr lang="en-GB" altLang="en-US"/>
              <a:pPr>
                <a:defRPr/>
              </a:pPr>
              <a:t>23</a:t>
            </a:fld>
            <a:endParaRPr lang="en-GB" alt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216958" y="178800"/>
            <a:ext cx="6508376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Pros and cons - risk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73689"/>
              </p:ext>
            </p:extLst>
          </p:nvPr>
        </p:nvGraphicFramePr>
        <p:xfrm>
          <a:off x="800100" y="1308857"/>
          <a:ext cx="7550524" cy="2792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5262"/>
                <a:gridCol w="3775262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tx1"/>
                          </a:solidFill>
                        </a:rPr>
                        <a:t>Single stage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tx1"/>
                          </a:solidFill>
                        </a:rPr>
                        <a:t>2 Stage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The quality of tender documents* is variable and sub-standard</a:t>
                      </a:r>
                      <a:r>
                        <a:rPr lang="en-GB" sz="1500" baseline="0" dirty="0" smtClean="0"/>
                        <a:t> documents expose the client to risk</a:t>
                      </a:r>
                      <a:endParaRPr lang="en-GB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A collaborative process</a:t>
                      </a:r>
                      <a:r>
                        <a:rPr lang="en-GB" sz="1500" baseline="0" dirty="0" smtClean="0"/>
                        <a:t> should ensure that issues with the design or spec. are identified and resolved</a:t>
                      </a:r>
                      <a:endParaRPr lang="en-GB" sz="1500" dirty="0"/>
                    </a:p>
                  </a:txBody>
                  <a:tcPr marL="68580" marR="68580" marT="34290" marB="34290"/>
                </a:tc>
              </a:tr>
              <a:tr h="754380"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Contractors are given minimal lead in times and this can cause problems</a:t>
                      </a:r>
                      <a:endParaRPr lang="en-GB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On negotiated projects the contractor hits the ground running as they’ve had time to carefully plan project delivery</a:t>
                      </a:r>
                      <a:endParaRPr lang="en-GB" sz="1500" dirty="0"/>
                    </a:p>
                  </a:txBody>
                  <a:tcPr marL="68580" marR="68580" marT="34290" marB="34290"/>
                </a:tc>
              </a:tr>
              <a:tr h="460481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Should lead to fewer post contract changes</a:t>
                      </a:r>
                      <a:endParaRPr lang="en-GB" sz="1500" dirty="0"/>
                    </a:p>
                  </a:txBody>
                  <a:tcPr marL="68580" marR="68580" marT="34290" marB="34290"/>
                </a:tc>
              </a:tr>
              <a:tr h="52578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Contractors can try and take advantage by transferring more risk over to the client </a:t>
                      </a:r>
                      <a:endParaRPr lang="en-GB" sz="15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16958" y="4427444"/>
            <a:ext cx="665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*Note - </a:t>
            </a:r>
            <a:r>
              <a:rPr lang="en-GB" dirty="0" err="1"/>
              <a:t>YORhub</a:t>
            </a:r>
            <a:r>
              <a:rPr lang="en-GB" dirty="0"/>
              <a:t> has produced a note of what a good tender looks like, with input from </a:t>
            </a:r>
            <a:r>
              <a:rPr lang="en-GB" dirty="0" err="1"/>
              <a:t>YORbuild</a:t>
            </a:r>
            <a:r>
              <a:rPr lang="en-GB" dirty="0"/>
              <a:t> contractors)</a:t>
            </a:r>
          </a:p>
        </p:txBody>
      </p:sp>
    </p:spTree>
    <p:extLst>
      <p:ext uri="{BB962C8B-B14F-4D97-AF65-F5344CB8AC3E}">
        <p14:creationId xmlns:p14="http://schemas.microsoft.com/office/powerpoint/2010/main" val="40715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1600200" cy="274637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A8D8266C-81DF-45C0-889A-FEAE11CF498F}" type="slidenum">
              <a:rPr lang="en-GB" altLang="en-US"/>
              <a:pPr>
                <a:defRPr/>
              </a:pPr>
              <a:t>24</a:t>
            </a:fld>
            <a:endParaRPr lang="en-GB" alt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281354" y="187548"/>
            <a:ext cx="6508376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BIM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106277"/>
              </p:ext>
            </p:extLst>
          </p:nvPr>
        </p:nvGraphicFramePr>
        <p:xfrm>
          <a:off x="880781" y="1599084"/>
          <a:ext cx="7550524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5262"/>
                <a:gridCol w="3775262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Single stage</a:t>
                      </a: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2 Stage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116586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It is difficult to obtain full BIM benefits on a single stage tender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2 stage</a:t>
                      </a:r>
                      <a:r>
                        <a:rPr lang="en-GB" sz="1800" baseline="0" dirty="0" smtClean="0"/>
                        <a:t> process enables the full benefits of BIM to be exploited, benefiting time, cost, quality and minimising risks 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3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193958" y="1063228"/>
            <a:ext cx="3464142" cy="2365772"/>
          </a:xfrm>
        </p:spPr>
        <p:txBody>
          <a:bodyPr>
            <a:normAutofit/>
          </a:bodyPr>
          <a:lstStyle/>
          <a:p>
            <a:r>
              <a:rPr lang="en-GB" sz="2700" b="1" dirty="0">
                <a:solidFill>
                  <a:srgbClr val="FFCC00"/>
                </a:solidFill>
                <a:cs typeface="Arial" pitchFamily="34" charset="0"/>
              </a:rPr>
              <a:t>Summary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0504" y="4900614"/>
            <a:ext cx="780455" cy="79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35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5624513"/>
            <a:ext cx="1600200" cy="274637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fld id="{A8D8266C-81DF-45C0-889A-FEAE11CF498F}" type="slidenum">
              <a:rPr lang="en-GB" altLang="en-US"/>
              <a:pPr>
                <a:defRPr/>
              </a:pPr>
              <a:t>26</a:t>
            </a:fld>
            <a:endParaRPr lang="en-GB" alt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216958" y="213306"/>
            <a:ext cx="6508376" cy="8036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Summary</a:t>
            </a:r>
            <a:endParaRPr lang="en-GB" sz="30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72091"/>
              </p:ext>
            </p:extLst>
          </p:nvPr>
        </p:nvGraphicFramePr>
        <p:xfrm>
          <a:off x="500901" y="1016978"/>
          <a:ext cx="7940490" cy="3700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245"/>
                <a:gridCol w="3970245"/>
              </a:tblGrid>
              <a:tr h="26659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Single stage</a:t>
                      </a:r>
                    </a:p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 Stage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</a:tr>
              <a:tr h="46654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Single stage tendering</a:t>
                      </a:r>
                      <a:r>
                        <a:rPr lang="en-GB" sz="1200" baseline="0" dirty="0" smtClean="0"/>
                        <a:t> remains the preferred approach within the public sector, despite its many drawbacks</a:t>
                      </a:r>
                      <a:endParaRPr lang="en-GB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Witnessing</a:t>
                      </a:r>
                      <a:r>
                        <a:rPr lang="en-GB" sz="1200" baseline="0" dirty="0" smtClean="0"/>
                        <a:t> or participating in a well run negotiation where all parties are fully engaged is a delight</a:t>
                      </a:r>
                      <a:endParaRPr lang="en-GB" sz="1200" dirty="0"/>
                    </a:p>
                  </a:txBody>
                  <a:tcPr marL="68580" marR="68580"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There is still a place for single stage tendering but this is more suited to low value, low risk</a:t>
                      </a:r>
                      <a:r>
                        <a:rPr lang="en-GB" sz="1200" baseline="0" dirty="0" smtClean="0"/>
                        <a:t> projects</a:t>
                      </a:r>
                      <a:r>
                        <a:rPr lang="en-GB" sz="1200" dirty="0" smtClean="0"/>
                        <a:t> </a:t>
                      </a:r>
                      <a:endParaRPr lang="en-GB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Witnessing</a:t>
                      </a:r>
                      <a:r>
                        <a:rPr lang="en-GB" sz="1200" baseline="0" dirty="0" smtClean="0"/>
                        <a:t> or participating in a poorly run negotiation where parties are at odds is a missed opportunity and does this option a disservice</a:t>
                      </a:r>
                      <a:endParaRPr lang="en-GB" sz="1200" dirty="0" smtClean="0"/>
                    </a:p>
                  </a:txBody>
                  <a:tcPr marL="68580" marR="68580"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</a:t>
                      </a:r>
                      <a:r>
                        <a:rPr lang="en-GB" sz="1200" baseline="0" dirty="0" smtClean="0"/>
                        <a:t> failure </a:t>
                      </a:r>
                      <a:r>
                        <a:rPr lang="en-GB" sz="1200" baseline="0" smtClean="0"/>
                        <a:t>of Carillion </a:t>
                      </a:r>
                      <a:r>
                        <a:rPr lang="en-GB" sz="1200" baseline="0" dirty="0" smtClean="0"/>
                        <a:t>is partly attributed to rock bottom margins and high levels of risk being accepted on public sector tenders won in competition – ‘race to the bottom’. </a:t>
                      </a:r>
                      <a:endParaRPr lang="en-GB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Contractors who abuse the</a:t>
                      </a:r>
                      <a:r>
                        <a:rPr lang="en-GB" sz="1200" baseline="0" dirty="0" smtClean="0"/>
                        <a:t> 2 stage process by trying to maximise their return also do this option a disservice</a:t>
                      </a:r>
                      <a:endParaRPr lang="en-GB" sz="1200" dirty="0"/>
                    </a:p>
                  </a:txBody>
                  <a:tcPr marL="68580" marR="68580" marT="34290" marB="34290"/>
                </a:tc>
              </a:tr>
              <a:tr h="464366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Many clients have had a negative experience of negotiated projects for the reasons mentioned</a:t>
                      </a:r>
                      <a:r>
                        <a:rPr lang="en-GB" sz="1200" baseline="0" dirty="0" smtClean="0"/>
                        <a:t> above</a:t>
                      </a:r>
                      <a:endParaRPr lang="en-GB" sz="1200" dirty="0" smtClean="0"/>
                    </a:p>
                  </a:txBody>
                  <a:tcPr marL="68580" marR="68580" marT="34290" marB="34290"/>
                </a:tc>
              </a:tr>
              <a:tr h="666496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YORhub</a:t>
                      </a:r>
                      <a:r>
                        <a:rPr lang="en-GB" sz="1200" dirty="0" smtClean="0"/>
                        <a:t> has</a:t>
                      </a:r>
                      <a:r>
                        <a:rPr lang="en-GB" sz="1200" baseline="0" dirty="0" smtClean="0"/>
                        <a:t> robust processes in place to ensure that the full benefits of collaboration including value for money can be obtained</a:t>
                      </a:r>
                      <a:endParaRPr lang="en-GB" sz="1200" dirty="0"/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BIM benefits can</a:t>
                      </a:r>
                      <a:r>
                        <a:rPr lang="en-GB" sz="1200" baseline="0" dirty="0" smtClean="0"/>
                        <a:t> be fully exploited using the 2 stage approach 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0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0"/>
            <a:ext cx="5829300" cy="10715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Tender procedure choice</a:t>
            </a:r>
            <a:endParaRPr lang="en-GB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12"/>
          <p:cNvSpPr txBox="1">
            <a:spLocks/>
          </p:cNvSpPr>
          <p:nvPr/>
        </p:nvSpPr>
        <p:spPr>
          <a:xfrm>
            <a:off x="539553" y="836713"/>
            <a:ext cx="8352928" cy="46085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spcBef>
                <a:spcPts val="600"/>
              </a:spcBef>
              <a:tabLst>
                <a:tab pos="261938" algn="l"/>
              </a:tabLst>
            </a:pPr>
            <a:endParaRPr lang="en-GB" sz="800" b="1" u="sng" dirty="0" smtClean="0">
              <a:latin typeface="+mj-lt"/>
              <a:cs typeface="Arial" pitchFamily="34" charset="0"/>
            </a:endParaRPr>
          </a:p>
          <a:p>
            <a:pPr algn="ctr" eaLnBrk="1" hangingPunct="1">
              <a:spcBef>
                <a:spcPts val="600"/>
              </a:spcBef>
              <a:tabLst>
                <a:tab pos="261938" algn="l"/>
              </a:tabLst>
            </a:pPr>
            <a:r>
              <a:rPr lang="en-GB" sz="2400" b="1" u="sng" dirty="0" smtClean="0">
                <a:latin typeface="+mj-lt"/>
                <a:cs typeface="Arial" pitchFamily="34" charset="0"/>
              </a:rPr>
              <a:t>So which procedure would you choose?:</a:t>
            </a:r>
          </a:p>
          <a:p>
            <a:pPr algn="ctr" eaLnBrk="1" hangingPunct="1">
              <a:spcBef>
                <a:spcPts val="600"/>
              </a:spcBef>
              <a:tabLst>
                <a:tab pos="261938" algn="l"/>
              </a:tabLst>
            </a:pPr>
            <a:endParaRPr lang="en-GB" sz="2400" b="1" u="sng" dirty="0" smtClean="0">
              <a:latin typeface="+mj-lt"/>
              <a:cs typeface="Arial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tabLst>
                <a:tab pos="261938" algn="l"/>
              </a:tabLst>
            </a:pPr>
            <a:r>
              <a:rPr lang="en-GB" sz="2400" baseline="0" dirty="0" smtClean="0">
                <a:latin typeface="+mj-lt"/>
                <a:cs typeface="Arial" pitchFamily="34" charset="0"/>
              </a:rPr>
              <a:t>Time – which procedure is more</a:t>
            </a:r>
            <a:r>
              <a:rPr lang="en-GB" sz="2400" dirty="0" smtClean="0">
                <a:latin typeface="+mj-lt"/>
                <a:cs typeface="Arial" pitchFamily="34" charset="0"/>
              </a:rPr>
              <a:t> likely to ensure the project starts on time</a:t>
            </a:r>
            <a:endParaRPr lang="en-GB" sz="2400" baseline="0" dirty="0" smtClean="0">
              <a:latin typeface="+mj-lt"/>
              <a:cs typeface="Arial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tabLst>
                <a:tab pos="261938" algn="l"/>
              </a:tabLst>
            </a:pP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Cost – which procedure will give better value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tabLst>
                <a:tab pos="261938" algn="l"/>
              </a:tabLst>
            </a:pPr>
            <a:r>
              <a:rPr lang="en-GB" sz="2400" baseline="0" dirty="0" smtClean="0">
                <a:latin typeface="+mj-lt"/>
                <a:cs typeface="Arial" pitchFamily="34" charset="0"/>
              </a:rPr>
              <a:t>Quality – which procedure will give me a better</a:t>
            </a:r>
            <a:r>
              <a:rPr lang="en-GB" sz="2400" dirty="0" smtClean="0">
                <a:latin typeface="+mj-lt"/>
                <a:cs typeface="Arial" pitchFamily="34" charset="0"/>
              </a:rPr>
              <a:t> product 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tabLst>
                <a:tab pos="261938" algn="l"/>
              </a:tabLst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Risk – which procedure is better at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dealing with risk</a:t>
            </a:r>
          </a:p>
          <a:p>
            <a:pPr eaLnBrk="1" hangingPunct="1">
              <a:spcBef>
                <a:spcPts val="600"/>
              </a:spcBef>
              <a:tabLst>
                <a:tab pos="261938" algn="l"/>
              </a:tabLst>
            </a:pPr>
            <a:endParaRPr lang="en-GB" sz="2400" baseline="0" dirty="0">
              <a:latin typeface="+mj-lt"/>
              <a:cs typeface="Arial" pitchFamily="34" charset="0"/>
            </a:endParaRPr>
          </a:p>
          <a:p>
            <a:pPr algn="ctr" eaLnBrk="1" hangingPunct="1">
              <a:spcBef>
                <a:spcPts val="600"/>
              </a:spcBef>
              <a:tabLst>
                <a:tab pos="261938" algn="l"/>
              </a:tabLst>
            </a:pPr>
            <a:r>
              <a:rPr lang="en-GB" sz="2400" dirty="0">
                <a:latin typeface="+mj-lt"/>
                <a:cs typeface="Arial" pitchFamily="34" charset="0"/>
              </a:rPr>
              <a:t>B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oth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can be used on the YORbuild2 framework.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456615" marR="0" lvl="0" indent="-45661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94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193958" y="857250"/>
            <a:ext cx="3464142" cy="2787774"/>
          </a:xfrm>
        </p:spPr>
        <p:txBody>
          <a:bodyPr>
            <a:normAutofit/>
          </a:bodyPr>
          <a:lstStyle/>
          <a:p>
            <a:r>
              <a:rPr lang="en-GB" altLang="en-US" b="1" dirty="0">
                <a:solidFill>
                  <a:srgbClr val="FFC425"/>
                </a:solidFill>
              </a:rPr>
              <a:t/>
            </a:r>
            <a:br>
              <a:rPr lang="en-GB" altLang="en-US" b="1" dirty="0">
                <a:solidFill>
                  <a:srgbClr val="FFC425"/>
                </a:solidFill>
              </a:rPr>
            </a:br>
            <a:r>
              <a:rPr lang="en-GB" altLang="en-US" b="1" dirty="0" smtClean="0">
                <a:solidFill>
                  <a:srgbClr val="FFC425"/>
                </a:solidFill>
              </a:rPr>
              <a:t>Q&amp;A/ Close</a:t>
            </a:r>
            <a:r>
              <a:rPr lang="en-GB" altLang="en-US" sz="1500" dirty="0">
                <a:solidFill>
                  <a:srgbClr val="FFC425"/>
                </a:solidFill>
              </a:rPr>
              <a:t/>
            </a:r>
            <a:br>
              <a:rPr lang="en-GB" altLang="en-US" sz="1500" dirty="0">
                <a:solidFill>
                  <a:srgbClr val="FFC425"/>
                </a:solidFill>
              </a:rPr>
            </a:br>
            <a:endParaRPr lang="en-GB" altLang="en-US" sz="1650" dirty="0">
              <a:solidFill>
                <a:srgbClr val="FFC425"/>
              </a:soli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3439" y="4880439"/>
            <a:ext cx="780455" cy="79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634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Box 19"/>
          <p:cNvSpPr txBox="1">
            <a:spLocks noChangeArrowheads="1"/>
          </p:cNvSpPr>
          <p:nvPr/>
        </p:nvSpPr>
        <p:spPr bwMode="auto">
          <a:xfrm rot="1755420">
            <a:off x="4528450" y="2574886"/>
            <a:ext cx="167401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350" b="1" dirty="0">
                <a:solidFill>
                  <a:schemeClr val="bg1"/>
                </a:solidFill>
              </a:rPr>
              <a:t>Quality</a:t>
            </a:r>
          </a:p>
        </p:txBody>
      </p:sp>
      <p:sp>
        <p:nvSpPr>
          <p:cNvPr id="90118" name="TextBox 20"/>
          <p:cNvSpPr txBox="1">
            <a:spLocks noChangeArrowheads="1"/>
          </p:cNvSpPr>
          <p:nvPr/>
        </p:nvSpPr>
        <p:spPr bwMode="auto">
          <a:xfrm rot="1762344">
            <a:off x="3195095" y="3712866"/>
            <a:ext cx="167401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350" b="1" dirty="0">
                <a:solidFill>
                  <a:schemeClr val="bg1"/>
                </a:solidFill>
              </a:rPr>
              <a:t>Price</a:t>
            </a:r>
          </a:p>
        </p:txBody>
      </p:sp>
      <p:sp>
        <p:nvSpPr>
          <p:cNvPr id="22" name="Oval 21"/>
          <p:cNvSpPr/>
          <p:nvPr/>
        </p:nvSpPr>
        <p:spPr>
          <a:xfrm>
            <a:off x="2960389" y="1611769"/>
            <a:ext cx="1296590" cy="647700"/>
          </a:xfrm>
          <a:prstGeom prst="ellipse">
            <a:avLst/>
          </a:prstGeom>
          <a:solidFill>
            <a:srgbClr val="FFC425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50" dirty="0">
                <a:solidFill>
                  <a:schemeClr val="tx1"/>
                </a:solidFill>
                <a:cs typeface="Arial" pitchFamily="34" charset="0"/>
              </a:rPr>
              <a:t>3. Price Quality Mini Competition </a:t>
            </a:r>
            <a:r>
              <a:rPr lang="en-GB" sz="1050" b="1" dirty="0">
                <a:solidFill>
                  <a:schemeClr val="tx1"/>
                </a:solidFill>
                <a:cs typeface="Arial" pitchFamily="34" charset="0"/>
              </a:rPr>
              <a:t>Two Stage</a:t>
            </a:r>
          </a:p>
        </p:txBody>
      </p:sp>
      <p:sp>
        <p:nvSpPr>
          <p:cNvPr id="24" name="Oval 23"/>
          <p:cNvSpPr/>
          <p:nvPr/>
        </p:nvSpPr>
        <p:spPr>
          <a:xfrm>
            <a:off x="1576244" y="1605435"/>
            <a:ext cx="1296590" cy="647700"/>
          </a:xfrm>
          <a:prstGeom prst="ellipse">
            <a:avLst/>
          </a:prstGeom>
          <a:solidFill>
            <a:srgbClr val="FFC425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50" dirty="0">
                <a:solidFill>
                  <a:schemeClr val="tx1"/>
                </a:solidFill>
                <a:cs typeface="Arial" pitchFamily="34" charset="0"/>
              </a:rPr>
              <a:t>2. Quality Only Mini Competition </a:t>
            </a:r>
            <a:r>
              <a:rPr lang="en-GB" sz="1050" b="1" dirty="0">
                <a:solidFill>
                  <a:schemeClr val="tx1"/>
                </a:solidFill>
                <a:cs typeface="Arial" pitchFamily="34" charset="0"/>
              </a:rPr>
              <a:t>Two Stage</a:t>
            </a:r>
          </a:p>
        </p:txBody>
      </p:sp>
      <p:sp>
        <p:nvSpPr>
          <p:cNvPr id="27" name="Oval 26"/>
          <p:cNvSpPr/>
          <p:nvPr/>
        </p:nvSpPr>
        <p:spPr>
          <a:xfrm>
            <a:off x="5859128" y="1639819"/>
            <a:ext cx="1296590" cy="647700"/>
          </a:xfrm>
          <a:prstGeom prst="ellipse">
            <a:avLst/>
          </a:prstGeom>
          <a:solidFill>
            <a:srgbClr val="FFC425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50" dirty="0">
                <a:solidFill>
                  <a:schemeClr val="tx1"/>
                </a:solidFill>
                <a:cs typeface="Arial" pitchFamily="34" charset="0"/>
              </a:rPr>
              <a:t>5. Price Mini Competition </a:t>
            </a:r>
            <a:r>
              <a:rPr lang="en-GB" sz="1050" b="1" dirty="0">
                <a:solidFill>
                  <a:schemeClr val="tx1"/>
                </a:solidFill>
                <a:cs typeface="Arial" pitchFamily="34" charset="0"/>
              </a:rPr>
              <a:t>Single Stage</a:t>
            </a:r>
          </a:p>
        </p:txBody>
      </p:sp>
      <p:sp>
        <p:nvSpPr>
          <p:cNvPr id="13" name="Oval 12"/>
          <p:cNvSpPr/>
          <p:nvPr/>
        </p:nvSpPr>
        <p:spPr>
          <a:xfrm>
            <a:off x="7319061" y="1639819"/>
            <a:ext cx="1296590" cy="647700"/>
          </a:xfrm>
          <a:prstGeom prst="ellipse">
            <a:avLst/>
          </a:prstGeom>
          <a:solidFill>
            <a:srgbClr val="FFC425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50" dirty="0">
                <a:solidFill>
                  <a:schemeClr val="tx1"/>
                </a:solidFill>
                <a:cs typeface="Arial" pitchFamily="34" charset="0"/>
              </a:rPr>
              <a:t>6. Direct Selection - Fee Initiated </a:t>
            </a:r>
          </a:p>
        </p:txBody>
      </p:sp>
      <p:sp>
        <p:nvSpPr>
          <p:cNvPr id="14" name="Oval 13"/>
          <p:cNvSpPr/>
          <p:nvPr/>
        </p:nvSpPr>
        <p:spPr>
          <a:xfrm>
            <a:off x="4399195" y="1638629"/>
            <a:ext cx="1296590" cy="648890"/>
          </a:xfrm>
          <a:prstGeom prst="ellipse">
            <a:avLst/>
          </a:prstGeom>
          <a:solidFill>
            <a:srgbClr val="FFC425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50" dirty="0">
                <a:solidFill>
                  <a:schemeClr val="tx1"/>
                </a:solidFill>
                <a:cs typeface="Arial" pitchFamily="34" charset="0"/>
              </a:rPr>
              <a:t>4. Price Quality Mini Competition </a:t>
            </a:r>
            <a:r>
              <a:rPr lang="en-GB" sz="1050" b="1" dirty="0">
                <a:solidFill>
                  <a:schemeClr val="tx1"/>
                </a:solidFill>
                <a:cs typeface="Arial" pitchFamily="34" charset="0"/>
              </a:rPr>
              <a:t>Single Stage</a:t>
            </a:r>
          </a:p>
        </p:txBody>
      </p:sp>
      <p:sp>
        <p:nvSpPr>
          <p:cNvPr id="15" name="Oval 14"/>
          <p:cNvSpPr/>
          <p:nvPr/>
        </p:nvSpPr>
        <p:spPr>
          <a:xfrm>
            <a:off x="192100" y="1592796"/>
            <a:ext cx="1296590" cy="647700"/>
          </a:xfrm>
          <a:prstGeom prst="ellipse">
            <a:avLst/>
          </a:prstGeom>
          <a:solidFill>
            <a:srgbClr val="FFC425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50" dirty="0">
                <a:solidFill>
                  <a:schemeClr val="tx1"/>
                </a:solidFill>
                <a:cs typeface="Arial" pitchFamily="34" charset="0"/>
              </a:rPr>
              <a:t>1. Direct Selection Rotation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89750" y="123635"/>
            <a:ext cx="6858000" cy="73554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2700" b="1" dirty="0" err="1">
                <a:latin typeface="+mj-lt"/>
                <a:ea typeface="+mj-ea"/>
                <a:cs typeface="+mj-cs"/>
              </a:rPr>
              <a:t>YORhub</a:t>
            </a:r>
            <a:r>
              <a:rPr lang="en-US" sz="2700" b="1" dirty="0">
                <a:latin typeface="+mj-lt"/>
                <a:ea typeface="+mj-ea"/>
                <a:cs typeface="+mj-cs"/>
              </a:rPr>
              <a:t> Call-off Options</a:t>
            </a:r>
            <a:endParaRPr lang="en-GB" sz="27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16" y="2681434"/>
            <a:ext cx="957530" cy="5619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04" y="3470704"/>
            <a:ext cx="929957" cy="54579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72" y="4290996"/>
            <a:ext cx="929957" cy="54632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488" y="3452365"/>
            <a:ext cx="929957" cy="54579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600" y="3452365"/>
            <a:ext cx="929957" cy="5457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526" y="3452365"/>
            <a:ext cx="929957" cy="54579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488" y="2625093"/>
            <a:ext cx="957530" cy="56198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732" y="2683275"/>
            <a:ext cx="957530" cy="56198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526" y="2693030"/>
            <a:ext cx="957530" cy="56198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560" y="4288968"/>
            <a:ext cx="929957" cy="54632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526" y="4298982"/>
            <a:ext cx="929957" cy="54632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476" y="4288968"/>
            <a:ext cx="929957" cy="54632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487" y="4290996"/>
            <a:ext cx="929957" cy="54632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498" y="4292474"/>
            <a:ext cx="929957" cy="54632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88689" y="1422027"/>
            <a:ext cx="2841264" cy="10152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1" name="Oval 40"/>
          <p:cNvSpPr/>
          <p:nvPr/>
        </p:nvSpPr>
        <p:spPr>
          <a:xfrm>
            <a:off x="4344533" y="1427992"/>
            <a:ext cx="2841264" cy="10152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Left-Right Arrow 9"/>
          <p:cNvSpPr/>
          <p:nvPr/>
        </p:nvSpPr>
        <p:spPr>
          <a:xfrm>
            <a:off x="1334046" y="2505128"/>
            <a:ext cx="6492143" cy="111767"/>
          </a:xfrm>
          <a:prstGeom prst="leftRightArrow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598703" y="2372165"/>
            <a:ext cx="6677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Quality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93733" y="2413273"/>
            <a:ext cx="6677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Price</a:t>
            </a:r>
          </a:p>
        </p:txBody>
      </p:sp>
      <p:sp>
        <p:nvSpPr>
          <p:cNvPr id="12" name="Multiply 11"/>
          <p:cNvSpPr/>
          <p:nvPr/>
        </p:nvSpPr>
        <p:spPr>
          <a:xfrm>
            <a:off x="2018392" y="2834504"/>
            <a:ext cx="379207" cy="416840"/>
          </a:xfrm>
          <a:prstGeom prst="mathMultiply">
            <a:avLst/>
          </a:prstGeom>
          <a:solidFill>
            <a:srgbClr val="5C6F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7" name="Multiply 46"/>
          <p:cNvSpPr/>
          <p:nvPr/>
        </p:nvSpPr>
        <p:spPr>
          <a:xfrm>
            <a:off x="2018392" y="3575981"/>
            <a:ext cx="379207" cy="416840"/>
          </a:xfrm>
          <a:prstGeom prst="mathMultiply">
            <a:avLst/>
          </a:prstGeom>
          <a:solidFill>
            <a:srgbClr val="5C6F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8" name="Multiply 47"/>
          <p:cNvSpPr/>
          <p:nvPr/>
        </p:nvSpPr>
        <p:spPr>
          <a:xfrm>
            <a:off x="7811397" y="3526390"/>
            <a:ext cx="379207" cy="416840"/>
          </a:xfrm>
          <a:prstGeom prst="mathMultiply">
            <a:avLst/>
          </a:prstGeom>
          <a:solidFill>
            <a:srgbClr val="5C6F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9" name="Multiply 48"/>
          <p:cNvSpPr/>
          <p:nvPr/>
        </p:nvSpPr>
        <p:spPr>
          <a:xfrm>
            <a:off x="7777752" y="2815198"/>
            <a:ext cx="379207" cy="416840"/>
          </a:xfrm>
          <a:prstGeom prst="mathMultiply">
            <a:avLst/>
          </a:prstGeom>
          <a:solidFill>
            <a:srgbClr val="5C6F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17709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344232" y="264738"/>
            <a:ext cx="6172200" cy="69386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5400" b="1" kern="1200" dirty="0">
                <a:solidFill>
                  <a:schemeClr val="bg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GB" sz="3000" dirty="0">
                <a:solidFill>
                  <a:schemeClr val="tx1"/>
                </a:solidFill>
                <a:latin typeface="+mj-lt"/>
              </a:rPr>
              <a:t>Format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828800" y="1808561"/>
            <a:ext cx="6172200" cy="310276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Definition - what is single stage and 2 stage tendering within the </a:t>
            </a:r>
            <a:r>
              <a:rPr lang="en-GB" sz="1800" dirty="0" err="1"/>
              <a:t>YORhub</a:t>
            </a:r>
            <a:r>
              <a:rPr lang="en-GB" sz="1800" dirty="0"/>
              <a:t> frameworks</a:t>
            </a:r>
          </a:p>
          <a:p>
            <a:endParaRPr lang="en-GB" sz="1800" dirty="0"/>
          </a:p>
          <a:p>
            <a:r>
              <a:rPr lang="en-GB" sz="1800" dirty="0"/>
              <a:t>How do they operate</a:t>
            </a:r>
          </a:p>
          <a:p>
            <a:endParaRPr lang="en-GB" sz="1800" dirty="0"/>
          </a:p>
          <a:p>
            <a:r>
              <a:rPr lang="en-GB" sz="1800" dirty="0"/>
              <a:t>What are the pros and cons of each method</a:t>
            </a:r>
          </a:p>
          <a:p>
            <a:endParaRPr lang="en-GB" sz="1800" dirty="0"/>
          </a:p>
          <a:p>
            <a:r>
              <a:rPr lang="en-GB" sz="1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65280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193958" y="1063228"/>
            <a:ext cx="3464142" cy="2365772"/>
          </a:xfrm>
        </p:spPr>
        <p:txBody>
          <a:bodyPr>
            <a:normAutofit/>
          </a:bodyPr>
          <a:lstStyle/>
          <a:p>
            <a:r>
              <a:rPr lang="en-GB" sz="2700" b="1" dirty="0">
                <a:solidFill>
                  <a:srgbClr val="FFCC00"/>
                </a:solidFill>
                <a:cs typeface="Arial" pitchFamily="34" charset="0"/>
              </a:rPr>
              <a:t>Definition</a:t>
            </a:r>
            <a:r>
              <a:rPr lang="en-GB" sz="1800" b="1" dirty="0">
                <a:solidFill>
                  <a:srgbClr val="FFCC00"/>
                </a:solidFill>
                <a:cs typeface="Arial" pitchFamily="34" charset="0"/>
              </a:rPr>
              <a:t/>
            </a:r>
            <a:br>
              <a:rPr lang="en-GB" sz="1800" b="1" dirty="0">
                <a:solidFill>
                  <a:srgbClr val="FFCC00"/>
                </a:solidFill>
                <a:cs typeface="Arial" pitchFamily="34" charset="0"/>
              </a:rPr>
            </a:br>
            <a:endParaRPr lang="en-GB" sz="2700" b="1" dirty="0">
              <a:solidFill>
                <a:srgbClr val="FFCC00"/>
              </a:solidFill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0504" y="4900614"/>
            <a:ext cx="780455" cy="79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565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7321" y="1147205"/>
            <a:ext cx="7020458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Framework suppliers submit competitive quotations for the award of a call off contract by means of a price only or price &amp; quality competition. Recommended timescales:</a:t>
            </a:r>
          </a:p>
          <a:p>
            <a:pPr>
              <a:defRPr/>
            </a:pPr>
            <a:r>
              <a:rPr lang="en-US" sz="1350" dirty="0">
                <a:latin typeface="Arial" charset="0"/>
              </a:rPr>
              <a:t>	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1252" y="393611"/>
            <a:ext cx="7785847" cy="73554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2700" b="1" dirty="0"/>
              <a:t>Single stage </a:t>
            </a:r>
            <a:r>
              <a:rPr lang="en-US" sz="2700" b="1" dirty="0">
                <a:latin typeface="+mj-lt"/>
                <a:ea typeface="+mj-ea"/>
                <a:cs typeface="+mj-cs"/>
              </a:rPr>
              <a:t> </a:t>
            </a:r>
            <a:endParaRPr lang="en-GB" sz="27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626465"/>
              </p:ext>
            </p:extLst>
          </p:nvPr>
        </p:nvGraphicFramePr>
        <p:xfrm>
          <a:off x="2292440" y="2437015"/>
          <a:ext cx="4095476" cy="2984990"/>
        </p:xfrm>
        <a:graphic>
          <a:graphicData uri="http://schemas.openxmlformats.org/drawingml/2006/table">
            <a:tbl>
              <a:tblPr firstRow="1" firstCol="1" bandRow="1"/>
              <a:tblGrid>
                <a:gridCol w="2263858"/>
                <a:gridCol w="915809"/>
                <a:gridCol w="915809"/>
              </a:tblGrid>
              <a:tr h="584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Procurement Route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Traditional (Contractor builds only)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D&amp;B 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Single Stage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25"/>
                    </a:solidFill>
                  </a:tcPr>
                </a:tc>
              </a:tr>
              <a:tr h="271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Assumed RIBA stage at point of tender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(E)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3/4 (D/E)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25"/>
                    </a:solidFill>
                  </a:tcPr>
                </a:tc>
              </a:tr>
              <a:tr h="257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 to £1m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F7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effectLst/>
                        <a:latin typeface="+mn-lt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F7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+mn-lt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F7E"/>
                    </a:solidFill>
                  </a:tcPr>
                </a:tc>
              </a:tr>
              <a:tr h="23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Baseline tender period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3-4 weeks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  <a:ea typeface="Calibri" panose="020F0502020204030204" pitchFamily="34" charset="0"/>
                        </a:rPr>
                        <a:t>4-6 weeks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  <a:ea typeface="Calibri" panose="020F0502020204030204" pitchFamily="34" charset="0"/>
                        </a:rPr>
                        <a:t>Lead-in period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2-3 weeks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6-8 weeks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Over</a:t>
                      </a:r>
                      <a:r>
                        <a:rPr lang="en-GB" sz="9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£1m - £10m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F7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+mn-lt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F7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effectLst/>
                        <a:latin typeface="+mn-lt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F7E"/>
                    </a:solidFill>
                  </a:tcPr>
                </a:tc>
              </a:tr>
              <a:tr h="23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Baseline tender period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4-5 weeks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5-6 weeks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  <a:ea typeface="Calibri" panose="020F0502020204030204" pitchFamily="34" charset="0"/>
                        </a:rPr>
                        <a:t>Lead-in period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  <a:ea typeface="Calibri" panose="020F0502020204030204" pitchFamily="34" charset="0"/>
                        </a:rPr>
                        <a:t>Min 4 weeks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8 weeks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Over £10m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F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F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6F7E"/>
                    </a:solidFill>
                  </a:tcPr>
                </a:tc>
              </a:tr>
              <a:tr h="23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Baseline tender period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4-6 weeks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5-8 weeks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  <a:ea typeface="Calibri" panose="020F0502020204030204" pitchFamily="34" charset="0"/>
                        </a:rPr>
                        <a:t>Lead-in period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  <a:ea typeface="Calibri" panose="020F0502020204030204" pitchFamily="34" charset="0"/>
                        </a:rPr>
                        <a:t>Min 4 weeks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Min 8 weeks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41864" y="3317887"/>
            <a:ext cx="1871831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dirty="0"/>
              <a:t>Note – these recommended timescales were agreed in conjunction with </a:t>
            </a:r>
            <a:r>
              <a:rPr lang="en-GB" sz="1350" dirty="0" err="1"/>
              <a:t>YORbuild</a:t>
            </a:r>
            <a:r>
              <a:rPr lang="en-GB" sz="1350" dirty="0"/>
              <a:t> firms</a:t>
            </a:r>
          </a:p>
        </p:txBody>
      </p:sp>
    </p:spTree>
    <p:extLst>
      <p:ext uri="{BB962C8B-B14F-4D97-AF65-F5344CB8AC3E}">
        <p14:creationId xmlns:p14="http://schemas.microsoft.com/office/powerpoint/2010/main" val="227355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2542" y="1099136"/>
            <a:ext cx="7959181" cy="4116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/>
              <a:t>Stage </a:t>
            </a:r>
            <a:r>
              <a:rPr lang="en-US" sz="1600" dirty="0"/>
              <a:t>1 - Framework Contractors submit partial price &amp; quality information. This information is evaluated and a preferred firm is chosen (likened to a beauty parade). </a:t>
            </a:r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1350" dirty="0" smtClean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1350" dirty="0" smtClean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endParaRPr lang="en-US" sz="1350" dirty="0"/>
          </a:p>
          <a:p>
            <a:pPr>
              <a:defRPr/>
            </a:pPr>
            <a:r>
              <a:rPr lang="en-US" dirty="0"/>
              <a:t>Stage 2 - A full Tender price is subsequently developed with the selected Framework Supplier and a call off contract is awarded, all going well. The timescale for this is typically 3-6 months but can be quicker or take longer.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29553" y="363590"/>
            <a:ext cx="6858000" cy="73554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2700" b="1" dirty="0">
                <a:ea typeface="+mj-ea"/>
                <a:cs typeface="+mj-cs"/>
              </a:rPr>
              <a:t>Two stage </a:t>
            </a:r>
            <a:endParaRPr lang="en-GB" sz="2700" b="1" dirty="0">
              <a:ea typeface="+mj-ea"/>
              <a:cs typeface="+mj-cs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32997407"/>
              </p:ext>
            </p:extLst>
          </p:nvPr>
        </p:nvGraphicFramePr>
        <p:xfrm>
          <a:off x="1854558" y="1931831"/>
          <a:ext cx="4997003" cy="2099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28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193958" y="1063228"/>
            <a:ext cx="3464142" cy="2365772"/>
          </a:xfrm>
        </p:spPr>
        <p:txBody>
          <a:bodyPr>
            <a:normAutofit/>
          </a:bodyPr>
          <a:lstStyle/>
          <a:p>
            <a:r>
              <a:rPr lang="en-GB" sz="2700" b="1" dirty="0">
                <a:solidFill>
                  <a:srgbClr val="FFCC00"/>
                </a:solidFill>
                <a:cs typeface="Arial" pitchFamily="34" charset="0"/>
              </a:rPr>
              <a:t>How do they operate</a:t>
            </a:r>
            <a:r>
              <a:rPr lang="en-GB" sz="1800" b="1" dirty="0">
                <a:solidFill>
                  <a:srgbClr val="FFCC00"/>
                </a:solidFill>
                <a:cs typeface="Arial" pitchFamily="34" charset="0"/>
              </a:rPr>
              <a:t/>
            </a:r>
            <a:br>
              <a:rPr lang="en-GB" sz="1800" b="1" dirty="0">
                <a:solidFill>
                  <a:srgbClr val="FFCC00"/>
                </a:solidFill>
                <a:cs typeface="Arial" pitchFamily="34" charset="0"/>
              </a:rPr>
            </a:br>
            <a:endParaRPr lang="en-GB" sz="2700" b="1" dirty="0">
              <a:solidFill>
                <a:srgbClr val="FFCC00"/>
              </a:solidFill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0504" y="4900614"/>
            <a:ext cx="780455" cy="79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181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53037" y="290893"/>
            <a:ext cx="6172200" cy="857250"/>
          </a:xfrm>
        </p:spPr>
        <p:txBody>
          <a:bodyPr/>
          <a:lstStyle/>
          <a:p>
            <a:pPr algn="ctr"/>
            <a:r>
              <a:rPr lang="en-GB" sz="3000" b="1" dirty="0"/>
              <a:t>Price – single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59099" y="1326524"/>
            <a:ext cx="7083380" cy="35594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Normally lowest price wins (or scores highest marks if using price/ quality evaluation)</a:t>
            </a:r>
          </a:p>
          <a:p>
            <a:endParaRPr lang="en-GB" sz="1800" dirty="0"/>
          </a:p>
          <a:p>
            <a:r>
              <a:rPr lang="en-GB" sz="1800" dirty="0"/>
              <a:t>Framework capped rates apply (fees, prelims, plant)</a:t>
            </a:r>
          </a:p>
          <a:p>
            <a:endParaRPr lang="en-GB" sz="1800" dirty="0"/>
          </a:p>
          <a:p>
            <a:r>
              <a:rPr lang="en-GB" sz="1800" dirty="0"/>
              <a:t>Option of using adjustment model on NEC contracts</a:t>
            </a:r>
          </a:p>
          <a:p>
            <a:endParaRPr lang="en-GB" sz="1800" dirty="0"/>
          </a:p>
          <a:p>
            <a:r>
              <a:rPr lang="en-GB" sz="1800" dirty="0"/>
              <a:t>Excellent tender assessment spreadsheet available on yorhub.net</a:t>
            </a:r>
          </a:p>
        </p:txBody>
      </p:sp>
    </p:spTree>
    <p:extLst>
      <p:ext uri="{BB962C8B-B14F-4D97-AF65-F5344CB8AC3E}">
        <p14:creationId xmlns:p14="http://schemas.microsoft.com/office/powerpoint/2010/main" val="28432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2146</Words>
  <Application>Microsoft Office PowerPoint</Application>
  <PresentationFormat>On-screen Show (4:3)</PresentationFormat>
  <Paragraphs>373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Single Stage v Two Stage Tendering  within the YORhub frameworks  7th June 2019 </vt:lpstr>
      <vt:lpstr>PowerPoint Presentation</vt:lpstr>
      <vt:lpstr>PowerPoint Presentation</vt:lpstr>
      <vt:lpstr>PowerPoint Presentation</vt:lpstr>
      <vt:lpstr>Definition </vt:lpstr>
      <vt:lpstr>PowerPoint Presentation</vt:lpstr>
      <vt:lpstr>PowerPoint Presentation</vt:lpstr>
      <vt:lpstr>How do they operate </vt:lpstr>
      <vt:lpstr>Price – single stage</vt:lpstr>
      <vt:lpstr>Price – 2 stage</vt:lpstr>
      <vt:lpstr>Price – 2 stage contd</vt:lpstr>
      <vt:lpstr>Quality – single stage</vt:lpstr>
      <vt:lpstr>Quality – 2 stage</vt:lpstr>
      <vt:lpstr>PowerPoint Presentation</vt:lpstr>
      <vt:lpstr>PowerPoint Presentation</vt:lpstr>
      <vt:lpstr>PowerPoint Presentation</vt:lpstr>
      <vt:lpstr>Pros and cons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  <vt:lpstr>PowerPoint Presentation</vt:lpstr>
      <vt:lpstr> Q&amp;A/ Close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Stage v 2 Stage Tendering within the YORhub frameworks  15th November 2018</dc:title>
  <dc:creator>PC Installer2</dc:creator>
  <cp:lastModifiedBy>Chris Bourne</cp:lastModifiedBy>
  <cp:revision>66</cp:revision>
  <cp:lastPrinted>2018-11-14T16:12:47Z</cp:lastPrinted>
  <dcterms:created xsi:type="dcterms:W3CDTF">2018-11-01T12:29:16Z</dcterms:created>
  <dcterms:modified xsi:type="dcterms:W3CDTF">2019-06-17T08:09:09Z</dcterms:modified>
</cp:coreProperties>
</file>