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729" r:id="rId2"/>
    <p:sldId id="730" r:id="rId3"/>
    <p:sldId id="731" r:id="rId4"/>
    <p:sldId id="740" r:id="rId5"/>
    <p:sldId id="742" r:id="rId6"/>
    <p:sldId id="734" r:id="rId7"/>
    <p:sldId id="744" r:id="rId8"/>
    <p:sldId id="738" r:id="rId9"/>
    <p:sldId id="741" r:id="rId10"/>
    <p:sldId id="739" r:id="rId11"/>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CROFT, Gareth" initials="AG" lastIdx="3" clrIdx="0">
    <p:extLst>
      <p:ext uri="{19B8F6BF-5375-455C-9EA6-DF929625EA0E}">
        <p15:presenceInfo xmlns:p15="http://schemas.microsoft.com/office/powerpoint/2012/main" userId="S-1-5-21-1993962763-1659004503-1801674531-97684" providerId="AD"/>
      </p:ext>
    </p:extLst>
  </p:cmAuthor>
  <p:cmAuthor id="2" name="Laura BOND" initials="LB" lastIdx="20" clrIdx="1">
    <p:extLst>
      <p:ext uri="{19B8F6BF-5375-455C-9EA6-DF929625EA0E}">
        <p15:presenceInfo xmlns:p15="http://schemas.microsoft.com/office/powerpoint/2012/main" userId="S-1-5-21-1993962763-1659004503-1801674531-113921" providerId="AD"/>
      </p:ext>
    </p:extLst>
  </p:cmAuthor>
  <p:cmAuthor id="3" name="HOWELLS, Marie-Elise" initials="HM" lastIdx="8" clrIdx="2">
    <p:extLst>
      <p:ext uri="{19B8F6BF-5375-455C-9EA6-DF929625EA0E}">
        <p15:presenceInfo xmlns:p15="http://schemas.microsoft.com/office/powerpoint/2012/main" userId="S-1-5-21-1993962763-1659004503-1801674531-93871" providerId="AD"/>
      </p:ext>
    </p:extLst>
  </p:cmAuthor>
  <p:cmAuthor id="4" name="DICKER, Sarah" initials="DS" lastIdx="22" clrIdx="3">
    <p:extLst>
      <p:ext uri="{19B8F6BF-5375-455C-9EA6-DF929625EA0E}">
        <p15:presenceInfo xmlns:p15="http://schemas.microsoft.com/office/powerpoint/2012/main" userId="S-1-5-21-1993962763-1659004503-1801674531-184419" providerId="AD"/>
      </p:ext>
    </p:extLst>
  </p:cmAuthor>
  <p:cmAuthor id="5" name="COLLINS, Matt" initials="CM" lastIdx="26" clrIdx="4">
    <p:extLst>
      <p:ext uri="{19B8F6BF-5375-455C-9EA6-DF929625EA0E}">
        <p15:presenceInfo xmlns:p15="http://schemas.microsoft.com/office/powerpoint/2012/main" userId="S-1-5-21-1993962763-1659004503-1801674531-1662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213B9E-6EA7-4EA6-9B11-1D8A962975B2}" v="24" dt="2019-04-04T08:21:59.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67" autoAdjust="0"/>
  </p:normalViewPr>
  <p:slideViewPr>
    <p:cSldViewPr snapToGrid="0">
      <p:cViewPr varScale="1">
        <p:scale>
          <a:sx n="84" d="100"/>
          <a:sy n="84" d="100"/>
        </p:scale>
        <p:origin x="904" y="3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9FEAED-BD36-4BC5-90DD-E7999C404312}"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4BBFF1FA-3DBE-4BC2-AADB-57B049501438}">
      <dgm:prSet/>
      <dgm:spPr/>
      <dgm:t>
        <a:bodyPr/>
        <a:lstStyle/>
        <a:p>
          <a:pPr rtl="0"/>
          <a:r>
            <a:rPr lang="en-GB" smtClean="0"/>
            <a:t>Forecast total pupils at LA level</a:t>
          </a:r>
          <a:endParaRPr lang="en-GB"/>
        </a:p>
      </dgm:t>
    </dgm:pt>
    <dgm:pt modelId="{818DA100-053E-4BDD-A396-84EEF4876DD0}" type="parTrans" cxnId="{B9B7439A-403C-49F3-8141-C8D59ED2E1D5}">
      <dgm:prSet/>
      <dgm:spPr/>
      <dgm:t>
        <a:bodyPr/>
        <a:lstStyle/>
        <a:p>
          <a:endParaRPr lang="en-US"/>
        </a:p>
      </dgm:t>
    </dgm:pt>
    <dgm:pt modelId="{D1F7F5D5-FBD4-4823-9FF5-DFEDE81411E3}" type="sibTrans" cxnId="{B9B7439A-403C-49F3-8141-C8D59ED2E1D5}">
      <dgm:prSet/>
      <dgm:spPr/>
      <dgm:t>
        <a:bodyPr/>
        <a:lstStyle/>
        <a:p>
          <a:endParaRPr lang="en-US"/>
        </a:p>
      </dgm:t>
    </dgm:pt>
    <dgm:pt modelId="{9CF3DC7A-EB85-45E9-8837-A62D12EB6192}">
      <dgm:prSet/>
      <dgm:spPr/>
      <dgm:t>
        <a:bodyPr/>
        <a:lstStyle/>
        <a:p>
          <a:pPr rtl="0"/>
          <a:r>
            <a:rPr lang="en-GB" smtClean="0"/>
            <a:t>Start with school census</a:t>
          </a:r>
          <a:endParaRPr lang="en-GB"/>
        </a:p>
      </dgm:t>
    </dgm:pt>
    <dgm:pt modelId="{E26E7E59-26BF-4CEF-B0FB-FD99440E9768}" type="parTrans" cxnId="{A96EA271-BE24-4B7A-9832-4921BBE59B4C}">
      <dgm:prSet/>
      <dgm:spPr/>
      <dgm:t>
        <a:bodyPr/>
        <a:lstStyle/>
        <a:p>
          <a:endParaRPr lang="en-US"/>
        </a:p>
      </dgm:t>
    </dgm:pt>
    <dgm:pt modelId="{FFC7878E-9848-4607-A286-2679B7A24040}" type="sibTrans" cxnId="{A96EA271-BE24-4B7A-9832-4921BBE59B4C}">
      <dgm:prSet/>
      <dgm:spPr/>
      <dgm:t>
        <a:bodyPr/>
        <a:lstStyle/>
        <a:p>
          <a:endParaRPr lang="en-US"/>
        </a:p>
      </dgm:t>
    </dgm:pt>
    <dgm:pt modelId="{74644A1E-04C6-427D-BEDA-695D3F6F2056}">
      <dgm:prSet/>
      <dgm:spPr/>
      <dgm:t>
        <a:bodyPr/>
        <a:lstStyle/>
        <a:p>
          <a:pPr rtl="0"/>
          <a:r>
            <a:rPr lang="en-GB" smtClean="0"/>
            <a:t>Cohort progression at LA level – based on recent trends</a:t>
          </a:r>
          <a:endParaRPr lang="en-GB"/>
        </a:p>
      </dgm:t>
    </dgm:pt>
    <dgm:pt modelId="{C710DF9F-7C31-4A6A-97BD-456FA3070056}" type="parTrans" cxnId="{2E709809-F87F-42D2-B3B4-8520F5112258}">
      <dgm:prSet/>
      <dgm:spPr/>
      <dgm:t>
        <a:bodyPr/>
        <a:lstStyle/>
        <a:p>
          <a:endParaRPr lang="en-US"/>
        </a:p>
      </dgm:t>
    </dgm:pt>
    <dgm:pt modelId="{E8FCA69C-85AC-4041-8720-77CE57A9FCFA}" type="sibTrans" cxnId="{2E709809-F87F-42D2-B3B4-8520F5112258}">
      <dgm:prSet/>
      <dgm:spPr/>
      <dgm:t>
        <a:bodyPr/>
        <a:lstStyle/>
        <a:p>
          <a:endParaRPr lang="en-US"/>
        </a:p>
      </dgm:t>
    </dgm:pt>
    <dgm:pt modelId="{F8963EE7-7BCE-48E0-B11B-D069E283F00D}">
      <dgm:prSet/>
      <dgm:spPr/>
      <dgm:t>
        <a:bodyPr/>
        <a:lstStyle/>
        <a:p>
          <a:pPr rtl="0"/>
          <a:r>
            <a:rPr lang="en-GB" smtClean="0"/>
            <a:t>Forecast EHCP rates</a:t>
          </a:r>
          <a:endParaRPr lang="en-GB"/>
        </a:p>
      </dgm:t>
    </dgm:pt>
    <dgm:pt modelId="{33779598-20B6-4B81-A9C8-E53CE593DB2E}" type="parTrans" cxnId="{CCD4DD0C-996E-434E-9720-87F99E7A834D}">
      <dgm:prSet/>
      <dgm:spPr/>
      <dgm:t>
        <a:bodyPr/>
        <a:lstStyle/>
        <a:p>
          <a:endParaRPr lang="en-US"/>
        </a:p>
      </dgm:t>
    </dgm:pt>
    <dgm:pt modelId="{BFF28AC3-C2F9-49A1-8433-F898DD7E33B6}" type="sibTrans" cxnId="{CCD4DD0C-996E-434E-9720-87F99E7A834D}">
      <dgm:prSet/>
      <dgm:spPr/>
      <dgm:t>
        <a:bodyPr/>
        <a:lstStyle/>
        <a:p>
          <a:endParaRPr lang="en-US"/>
        </a:p>
      </dgm:t>
    </dgm:pt>
    <dgm:pt modelId="{0E6FB8B4-5D99-4C49-87ED-0F278B3C5D7B}">
      <dgm:prSet/>
      <dgm:spPr/>
      <dgm:t>
        <a:bodyPr/>
        <a:lstStyle/>
        <a:p>
          <a:pPr rtl="0"/>
          <a:r>
            <a:rPr lang="en-GB" dirty="0" smtClean="0"/>
            <a:t>Take actual EHCP rates from 2011/12 onwards (including pre-EHCP system)</a:t>
          </a:r>
          <a:endParaRPr lang="en-GB" dirty="0"/>
        </a:p>
      </dgm:t>
    </dgm:pt>
    <dgm:pt modelId="{E73B0094-2A63-4BF8-A94A-769AAE405DA9}" type="parTrans" cxnId="{91C77D4E-7C06-4C56-94A9-03938990C537}">
      <dgm:prSet/>
      <dgm:spPr/>
      <dgm:t>
        <a:bodyPr/>
        <a:lstStyle/>
        <a:p>
          <a:endParaRPr lang="en-US"/>
        </a:p>
      </dgm:t>
    </dgm:pt>
    <dgm:pt modelId="{059479DA-3844-4AED-9B1C-3A13DC26BCEE}" type="sibTrans" cxnId="{91C77D4E-7C06-4C56-94A9-03938990C537}">
      <dgm:prSet/>
      <dgm:spPr/>
      <dgm:t>
        <a:bodyPr/>
        <a:lstStyle/>
        <a:p>
          <a:endParaRPr lang="en-US"/>
        </a:p>
      </dgm:t>
    </dgm:pt>
    <dgm:pt modelId="{8E73899A-49BE-4F2F-85B3-D6D088B4F6AE}">
      <dgm:prSet/>
      <dgm:spPr/>
      <dgm:t>
        <a:bodyPr/>
        <a:lstStyle/>
        <a:p>
          <a:pPr rtl="0"/>
          <a:r>
            <a:rPr lang="en-GB" smtClean="0"/>
            <a:t>Project forward using trends</a:t>
          </a:r>
          <a:endParaRPr lang="en-GB"/>
        </a:p>
      </dgm:t>
    </dgm:pt>
    <dgm:pt modelId="{968FB2E0-80EB-4B98-8AEB-41762F2BE12C}" type="parTrans" cxnId="{415E844E-D40D-4CA8-8992-DD6957432B69}">
      <dgm:prSet/>
      <dgm:spPr/>
      <dgm:t>
        <a:bodyPr/>
        <a:lstStyle/>
        <a:p>
          <a:endParaRPr lang="en-US"/>
        </a:p>
      </dgm:t>
    </dgm:pt>
    <dgm:pt modelId="{3E8CBA51-A4D0-4CBC-85C9-1D979AD1FBCB}" type="sibTrans" cxnId="{415E844E-D40D-4CA8-8992-DD6957432B69}">
      <dgm:prSet/>
      <dgm:spPr/>
      <dgm:t>
        <a:bodyPr/>
        <a:lstStyle/>
        <a:p>
          <a:endParaRPr lang="en-US"/>
        </a:p>
      </dgm:t>
    </dgm:pt>
    <dgm:pt modelId="{56F5D546-BFB6-40E9-8207-1F1D0D07AED9}">
      <dgm:prSet/>
      <dgm:spPr/>
      <dgm:t>
        <a:bodyPr/>
        <a:lstStyle/>
        <a:p>
          <a:pPr rtl="0"/>
          <a:r>
            <a:rPr lang="en-GB" smtClean="0"/>
            <a:t>Forecast destinations</a:t>
          </a:r>
          <a:endParaRPr lang="en-GB"/>
        </a:p>
      </dgm:t>
    </dgm:pt>
    <dgm:pt modelId="{1A369B97-AF6A-41B9-91C6-61B0FE5B501D}" type="parTrans" cxnId="{47E21B1B-9E91-4210-849C-4C17CA34520C}">
      <dgm:prSet/>
      <dgm:spPr/>
      <dgm:t>
        <a:bodyPr/>
        <a:lstStyle/>
        <a:p>
          <a:endParaRPr lang="en-US"/>
        </a:p>
      </dgm:t>
    </dgm:pt>
    <dgm:pt modelId="{24EE1B89-D0F3-4E6F-9851-085E99854123}" type="sibTrans" cxnId="{47E21B1B-9E91-4210-849C-4C17CA34520C}">
      <dgm:prSet/>
      <dgm:spPr/>
      <dgm:t>
        <a:bodyPr/>
        <a:lstStyle/>
        <a:p>
          <a:endParaRPr lang="en-US"/>
        </a:p>
      </dgm:t>
    </dgm:pt>
    <dgm:pt modelId="{184A49BA-6343-4812-91E8-C20961EF24CF}">
      <dgm:prSet/>
      <dgm:spPr/>
      <dgm:t>
        <a:bodyPr/>
        <a:lstStyle/>
        <a:p>
          <a:pPr rtl="0"/>
          <a:r>
            <a:rPr lang="en-GB" smtClean="0"/>
            <a:t>Take current splits</a:t>
          </a:r>
          <a:endParaRPr lang="en-GB"/>
        </a:p>
      </dgm:t>
    </dgm:pt>
    <dgm:pt modelId="{629B04D4-8CFD-43B9-8049-136F5BB39786}" type="parTrans" cxnId="{EB49649F-73E5-41C0-977C-9F2A5B4FCF5A}">
      <dgm:prSet/>
      <dgm:spPr/>
      <dgm:t>
        <a:bodyPr/>
        <a:lstStyle/>
        <a:p>
          <a:endParaRPr lang="en-US"/>
        </a:p>
      </dgm:t>
    </dgm:pt>
    <dgm:pt modelId="{67F3F487-971E-4BDA-A1D8-3B71B33EE05E}" type="sibTrans" cxnId="{EB49649F-73E5-41C0-977C-9F2A5B4FCF5A}">
      <dgm:prSet/>
      <dgm:spPr/>
      <dgm:t>
        <a:bodyPr/>
        <a:lstStyle/>
        <a:p>
          <a:endParaRPr lang="en-US"/>
        </a:p>
      </dgm:t>
    </dgm:pt>
    <dgm:pt modelId="{0ADB685B-2706-44BF-8FD7-F2B7FE3BF01B}">
      <dgm:prSet/>
      <dgm:spPr/>
      <dgm:t>
        <a:bodyPr/>
        <a:lstStyle/>
        <a:p>
          <a:pPr rtl="0"/>
          <a:r>
            <a:rPr lang="en-GB" smtClean="0"/>
            <a:t>Make assumptions about trends</a:t>
          </a:r>
          <a:endParaRPr lang="en-GB"/>
        </a:p>
      </dgm:t>
    </dgm:pt>
    <dgm:pt modelId="{4459DBE9-1DAE-44E9-B761-5F61A658284F}" type="parTrans" cxnId="{FE0EED20-74F6-4785-9767-E9000A4C00CA}">
      <dgm:prSet/>
      <dgm:spPr/>
      <dgm:t>
        <a:bodyPr/>
        <a:lstStyle/>
        <a:p>
          <a:endParaRPr lang="en-US"/>
        </a:p>
      </dgm:t>
    </dgm:pt>
    <dgm:pt modelId="{EF03DFBB-F2F1-48B6-9075-84406A76926A}" type="sibTrans" cxnId="{FE0EED20-74F6-4785-9767-E9000A4C00CA}">
      <dgm:prSet/>
      <dgm:spPr/>
      <dgm:t>
        <a:bodyPr/>
        <a:lstStyle/>
        <a:p>
          <a:endParaRPr lang="en-US"/>
        </a:p>
      </dgm:t>
    </dgm:pt>
    <dgm:pt modelId="{F9E6B456-B42C-4A36-BC2F-4F0020139B35}">
      <dgm:prSet/>
      <dgm:spPr/>
      <dgm:t>
        <a:bodyPr/>
        <a:lstStyle/>
        <a:p>
          <a:pPr rtl="0"/>
          <a:r>
            <a:rPr lang="en-GB" dirty="0" smtClean="0"/>
            <a:t>Factor in role of capital implied in continuing and changing those trends</a:t>
          </a:r>
          <a:endParaRPr lang="en-GB" dirty="0"/>
        </a:p>
      </dgm:t>
    </dgm:pt>
    <dgm:pt modelId="{34DC236B-562F-4814-8AC3-4D5FAAE28210}" type="parTrans" cxnId="{C254DB29-7EDB-4FF4-A6E2-2938B7158908}">
      <dgm:prSet/>
      <dgm:spPr/>
      <dgm:t>
        <a:bodyPr/>
        <a:lstStyle/>
        <a:p>
          <a:endParaRPr lang="en-US"/>
        </a:p>
      </dgm:t>
    </dgm:pt>
    <dgm:pt modelId="{0C0BB285-E5D4-4744-84B5-228B103AC936}" type="sibTrans" cxnId="{C254DB29-7EDB-4FF4-A6E2-2938B7158908}">
      <dgm:prSet/>
      <dgm:spPr/>
      <dgm:t>
        <a:bodyPr/>
        <a:lstStyle/>
        <a:p>
          <a:endParaRPr lang="en-US"/>
        </a:p>
      </dgm:t>
    </dgm:pt>
    <dgm:pt modelId="{1D9A3102-AEC6-4A9A-BB92-7BCB76E9A0C6}" type="pres">
      <dgm:prSet presAssocID="{F39FEAED-BD36-4BC5-90DD-E7999C404312}" presName="linearFlow" presStyleCnt="0">
        <dgm:presLayoutVars>
          <dgm:dir/>
          <dgm:animLvl val="lvl"/>
          <dgm:resizeHandles val="exact"/>
        </dgm:presLayoutVars>
      </dgm:prSet>
      <dgm:spPr/>
      <dgm:t>
        <a:bodyPr/>
        <a:lstStyle/>
        <a:p>
          <a:endParaRPr lang="en-US"/>
        </a:p>
      </dgm:t>
    </dgm:pt>
    <dgm:pt modelId="{7B2A785A-9EA4-4CCB-9462-ACAF4C12A9B0}" type="pres">
      <dgm:prSet presAssocID="{4BBFF1FA-3DBE-4BC2-AADB-57B049501438}" presName="composite" presStyleCnt="0"/>
      <dgm:spPr/>
    </dgm:pt>
    <dgm:pt modelId="{5B691071-FD5B-4A12-B3B6-BE2C8E99D261}" type="pres">
      <dgm:prSet presAssocID="{4BBFF1FA-3DBE-4BC2-AADB-57B049501438}" presName="parentText" presStyleLbl="alignNode1" presStyleIdx="0" presStyleCnt="3">
        <dgm:presLayoutVars>
          <dgm:chMax val="1"/>
          <dgm:bulletEnabled val="1"/>
        </dgm:presLayoutVars>
      </dgm:prSet>
      <dgm:spPr/>
      <dgm:t>
        <a:bodyPr/>
        <a:lstStyle/>
        <a:p>
          <a:endParaRPr lang="en-US"/>
        </a:p>
      </dgm:t>
    </dgm:pt>
    <dgm:pt modelId="{5689FA9D-0A66-4215-8025-1C83BB788C05}" type="pres">
      <dgm:prSet presAssocID="{4BBFF1FA-3DBE-4BC2-AADB-57B049501438}" presName="descendantText" presStyleLbl="alignAcc1" presStyleIdx="0" presStyleCnt="3">
        <dgm:presLayoutVars>
          <dgm:bulletEnabled val="1"/>
        </dgm:presLayoutVars>
      </dgm:prSet>
      <dgm:spPr/>
      <dgm:t>
        <a:bodyPr/>
        <a:lstStyle/>
        <a:p>
          <a:endParaRPr lang="en-US"/>
        </a:p>
      </dgm:t>
    </dgm:pt>
    <dgm:pt modelId="{C9737C89-543C-44DC-AD90-91DA07B843C1}" type="pres">
      <dgm:prSet presAssocID="{D1F7F5D5-FBD4-4823-9FF5-DFEDE81411E3}" presName="sp" presStyleCnt="0"/>
      <dgm:spPr/>
    </dgm:pt>
    <dgm:pt modelId="{A75077CB-8F8C-4EBD-9CC9-039766E1CD19}" type="pres">
      <dgm:prSet presAssocID="{F8963EE7-7BCE-48E0-B11B-D069E283F00D}" presName="composite" presStyleCnt="0"/>
      <dgm:spPr/>
    </dgm:pt>
    <dgm:pt modelId="{3F29E058-B683-42D2-8944-FF7DCF9395AA}" type="pres">
      <dgm:prSet presAssocID="{F8963EE7-7BCE-48E0-B11B-D069E283F00D}" presName="parentText" presStyleLbl="alignNode1" presStyleIdx="1" presStyleCnt="3">
        <dgm:presLayoutVars>
          <dgm:chMax val="1"/>
          <dgm:bulletEnabled val="1"/>
        </dgm:presLayoutVars>
      </dgm:prSet>
      <dgm:spPr/>
      <dgm:t>
        <a:bodyPr/>
        <a:lstStyle/>
        <a:p>
          <a:endParaRPr lang="en-US"/>
        </a:p>
      </dgm:t>
    </dgm:pt>
    <dgm:pt modelId="{4F39B843-A3E0-43B9-BF1D-83DC830193AB}" type="pres">
      <dgm:prSet presAssocID="{F8963EE7-7BCE-48E0-B11B-D069E283F00D}" presName="descendantText" presStyleLbl="alignAcc1" presStyleIdx="1" presStyleCnt="3">
        <dgm:presLayoutVars>
          <dgm:bulletEnabled val="1"/>
        </dgm:presLayoutVars>
      </dgm:prSet>
      <dgm:spPr/>
      <dgm:t>
        <a:bodyPr/>
        <a:lstStyle/>
        <a:p>
          <a:endParaRPr lang="en-US"/>
        </a:p>
      </dgm:t>
    </dgm:pt>
    <dgm:pt modelId="{38190173-E962-43CD-A76D-3E55BC64E5EF}" type="pres">
      <dgm:prSet presAssocID="{BFF28AC3-C2F9-49A1-8433-F898DD7E33B6}" presName="sp" presStyleCnt="0"/>
      <dgm:spPr/>
    </dgm:pt>
    <dgm:pt modelId="{85127D26-416D-406E-A071-2BC07C2E9494}" type="pres">
      <dgm:prSet presAssocID="{56F5D546-BFB6-40E9-8207-1F1D0D07AED9}" presName="composite" presStyleCnt="0"/>
      <dgm:spPr/>
    </dgm:pt>
    <dgm:pt modelId="{859921DC-A851-4097-AB6D-C4FAE4662939}" type="pres">
      <dgm:prSet presAssocID="{56F5D546-BFB6-40E9-8207-1F1D0D07AED9}" presName="parentText" presStyleLbl="alignNode1" presStyleIdx="2" presStyleCnt="3">
        <dgm:presLayoutVars>
          <dgm:chMax val="1"/>
          <dgm:bulletEnabled val="1"/>
        </dgm:presLayoutVars>
      </dgm:prSet>
      <dgm:spPr/>
      <dgm:t>
        <a:bodyPr/>
        <a:lstStyle/>
        <a:p>
          <a:endParaRPr lang="en-US"/>
        </a:p>
      </dgm:t>
    </dgm:pt>
    <dgm:pt modelId="{C2156393-C118-498A-BF2E-C457B12E71C5}" type="pres">
      <dgm:prSet presAssocID="{56F5D546-BFB6-40E9-8207-1F1D0D07AED9}" presName="descendantText" presStyleLbl="alignAcc1" presStyleIdx="2" presStyleCnt="3">
        <dgm:presLayoutVars>
          <dgm:bulletEnabled val="1"/>
        </dgm:presLayoutVars>
      </dgm:prSet>
      <dgm:spPr/>
      <dgm:t>
        <a:bodyPr/>
        <a:lstStyle/>
        <a:p>
          <a:endParaRPr lang="en-US"/>
        </a:p>
      </dgm:t>
    </dgm:pt>
  </dgm:ptLst>
  <dgm:cxnLst>
    <dgm:cxn modelId="{2E709809-F87F-42D2-B3B4-8520F5112258}" srcId="{4BBFF1FA-3DBE-4BC2-AADB-57B049501438}" destId="{74644A1E-04C6-427D-BEDA-695D3F6F2056}" srcOrd="1" destOrd="0" parTransId="{C710DF9F-7C31-4A6A-97BD-456FA3070056}" sibTransId="{E8FCA69C-85AC-4041-8720-77CE57A9FCFA}"/>
    <dgm:cxn modelId="{B9B7439A-403C-49F3-8141-C8D59ED2E1D5}" srcId="{F39FEAED-BD36-4BC5-90DD-E7999C404312}" destId="{4BBFF1FA-3DBE-4BC2-AADB-57B049501438}" srcOrd="0" destOrd="0" parTransId="{818DA100-053E-4BDD-A396-84EEF4876DD0}" sibTransId="{D1F7F5D5-FBD4-4823-9FF5-DFEDE81411E3}"/>
    <dgm:cxn modelId="{EB49649F-73E5-41C0-977C-9F2A5B4FCF5A}" srcId="{56F5D546-BFB6-40E9-8207-1F1D0D07AED9}" destId="{184A49BA-6343-4812-91E8-C20961EF24CF}" srcOrd="0" destOrd="0" parTransId="{629B04D4-8CFD-43B9-8049-136F5BB39786}" sibTransId="{67F3F487-971E-4BDA-A1D8-3B71B33EE05E}"/>
    <dgm:cxn modelId="{10F48F84-2A4D-4190-B589-C733CE38AF4C}" type="presOf" srcId="{0E6FB8B4-5D99-4C49-87ED-0F278B3C5D7B}" destId="{4F39B843-A3E0-43B9-BF1D-83DC830193AB}" srcOrd="0" destOrd="0" presId="urn:microsoft.com/office/officeart/2005/8/layout/chevron2"/>
    <dgm:cxn modelId="{544C7F9B-8307-4B9A-8EC8-A745BEE83ACF}" type="presOf" srcId="{4BBFF1FA-3DBE-4BC2-AADB-57B049501438}" destId="{5B691071-FD5B-4A12-B3B6-BE2C8E99D261}" srcOrd="0" destOrd="0" presId="urn:microsoft.com/office/officeart/2005/8/layout/chevron2"/>
    <dgm:cxn modelId="{D4ECE6BA-72D8-4ECE-9D51-E784BA5BF6CF}" type="presOf" srcId="{9CF3DC7A-EB85-45E9-8837-A62D12EB6192}" destId="{5689FA9D-0A66-4215-8025-1C83BB788C05}" srcOrd="0" destOrd="0" presId="urn:microsoft.com/office/officeart/2005/8/layout/chevron2"/>
    <dgm:cxn modelId="{47E21B1B-9E91-4210-849C-4C17CA34520C}" srcId="{F39FEAED-BD36-4BC5-90DD-E7999C404312}" destId="{56F5D546-BFB6-40E9-8207-1F1D0D07AED9}" srcOrd="2" destOrd="0" parTransId="{1A369B97-AF6A-41B9-91C6-61B0FE5B501D}" sibTransId="{24EE1B89-D0F3-4E6F-9851-085E99854123}"/>
    <dgm:cxn modelId="{EA485A8A-3D47-4375-AE4D-AEE07A4B8951}" type="presOf" srcId="{8E73899A-49BE-4F2F-85B3-D6D088B4F6AE}" destId="{4F39B843-A3E0-43B9-BF1D-83DC830193AB}" srcOrd="0" destOrd="1" presId="urn:microsoft.com/office/officeart/2005/8/layout/chevron2"/>
    <dgm:cxn modelId="{E2BAF8C0-F640-4557-B18F-8D9784A6C958}" type="presOf" srcId="{F39FEAED-BD36-4BC5-90DD-E7999C404312}" destId="{1D9A3102-AEC6-4A9A-BB92-7BCB76E9A0C6}" srcOrd="0" destOrd="0" presId="urn:microsoft.com/office/officeart/2005/8/layout/chevron2"/>
    <dgm:cxn modelId="{6AE319D6-70E8-46C9-BC9F-B7CF8E372095}" type="presOf" srcId="{74644A1E-04C6-427D-BEDA-695D3F6F2056}" destId="{5689FA9D-0A66-4215-8025-1C83BB788C05}" srcOrd="0" destOrd="1" presId="urn:microsoft.com/office/officeart/2005/8/layout/chevron2"/>
    <dgm:cxn modelId="{415E844E-D40D-4CA8-8992-DD6957432B69}" srcId="{F8963EE7-7BCE-48E0-B11B-D069E283F00D}" destId="{8E73899A-49BE-4F2F-85B3-D6D088B4F6AE}" srcOrd="1" destOrd="0" parTransId="{968FB2E0-80EB-4B98-8AEB-41762F2BE12C}" sibTransId="{3E8CBA51-A4D0-4CBC-85C9-1D979AD1FBCB}"/>
    <dgm:cxn modelId="{C254DB29-7EDB-4FF4-A6E2-2938B7158908}" srcId="{56F5D546-BFB6-40E9-8207-1F1D0D07AED9}" destId="{F9E6B456-B42C-4A36-BC2F-4F0020139B35}" srcOrd="2" destOrd="0" parTransId="{34DC236B-562F-4814-8AC3-4D5FAAE28210}" sibTransId="{0C0BB285-E5D4-4744-84B5-228B103AC936}"/>
    <dgm:cxn modelId="{91C77D4E-7C06-4C56-94A9-03938990C537}" srcId="{F8963EE7-7BCE-48E0-B11B-D069E283F00D}" destId="{0E6FB8B4-5D99-4C49-87ED-0F278B3C5D7B}" srcOrd="0" destOrd="0" parTransId="{E73B0094-2A63-4BF8-A94A-769AAE405DA9}" sibTransId="{059479DA-3844-4AED-9B1C-3A13DC26BCEE}"/>
    <dgm:cxn modelId="{481682B0-11D3-4BD9-B4CF-4FBA3D085B4F}" type="presOf" srcId="{184A49BA-6343-4812-91E8-C20961EF24CF}" destId="{C2156393-C118-498A-BF2E-C457B12E71C5}" srcOrd="0" destOrd="0" presId="urn:microsoft.com/office/officeart/2005/8/layout/chevron2"/>
    <dgm:cxn modelId="{FE0EED20-74F6-4785-9767-E9000A4C00CA}" srcId="{56F5D546-BFB6-40E9-8207-1F1D0D07AED9}" destId="{0ADB685B-2706-44BF-8FD7-F2B7FE3BF01B}" srcOrd="1" destOrd="0" parTransId="{4459DBE9-1DAE-44E9-B761-5F61A658284F}" sibTransId="{EF03DFBB-F2F1-48B6-9075-84406A76926A}"/>
    <dgm:cxn modelId="{CCD4DD0C-996E-434E-9720-87F99E7A834D}" srcId="{F39FEAED-BD36-4BC5-90DD-E7999C404312}" destId="{F8963EE7-7BCE-48E0-B11B-D069E283F00D}" srcOrd="1" destOrd="0" parTransId="{33779598-20B6-4B81-A9C8-E53CE593DB2E}" sibTransId="{BFF28AC3-C2F9-49A1-8433-F898DD7E33B6}"/>
    <dgm:cxn modelId="{D26ED59A-214D-41B4-9628-08B314E31DC3}" type="presOf" srcId="{0ADB685B-2706-44BF-8FD7-F2B7FE3BF01B}" destId="{C2156393-C118-498A-BF2E-C457B12E71C5}" srcOrd="0" destOrd="1" presId="urn:microsoft.com/office/officeart/2005/8/layout/chevron2"/>
    <dgm:cxn modelId="{A96EA271-BE24-4B7A-9832-4921BBE59B4C}" srcId="{4BBFF1FA-3DBE-4BC2-AADB-57B049501438}" destId="{9CF3DC7A-EB85-45E9-8837-A62D12EB6192}" srcOrd="0" destOrd="0" parTransId="{E26E7E59-26BF-4CEF-B0FB-FD99440E9768}" sibTransId="{FFC7878E-9848-4607-A286-2679B7A24040}"/>
    <dgm:cxn modelId="{D62D2C99-3167-48C6-B1DB-C9725CAE0673}" type="presOf" srcId="{F9E6B456-B42C-4A36-BC2F-4F0020139B35}" destId="{C2156393-C118-498A-BF2E-C457B12E71C5}" srcOrd="0" destOrd="2" presId="urn:microsoft.com/office/officeart/2005/8/layout/chevron2"/>
    <dgm:cxn modelId="{CDF3FEE2-5365-4278-8F9D-8DFCD746FD73}" type="presOf" srcId="{56F5D546-BFB6-40E9-8207-1F1D0D07AED9}" destId="{859921DC-A851-4097-AB6D-C4FAE4662939}" srcOrd="0" destOrd="0" presId="urn:microsoft.com/office/officeart/2005/8/layout/chevron2"/>
    <dgm:cxn modelId="{AD748CA7-AA4E-468E-A5B3-59C83EC05858}" type="presOf" srcId="{F8963EE7-7BCE-48E0-B11B-D069E283F00D}" destId="{3F29E058-B683-42D2-8944-FF7DCF9395AA}" srcOrd="0" destOrd="0" presId="urn:microsoft.com/office/officeart/2005/8/layout/chevron2"/>
    <dgm:cxn modelId="{2299146A-E9B5-4FCA-B879-E4487011F927}" type="presParOf" srcId="{1D9A3102-AEC6-4A9A-BB92-7BCB76E9A0C6}" destId="{7B2A785A-9EA4-4CCB-9462-ACAF4C12A9B0}" srcOrd="0" destOrd="0" presId="urn:microsoft.com/office/officeart/2005/8/layout/chevron2"/>
    <dgm:cxn modelId="{316883E4-B175-4062-9041-E293F2A8AC5A}" type="presParOf" srcId="{7B2A785A-9EA4-4CCB-9462-ACAF4C12A9B0}" destId="{5B691071-FD5B-4A12-B3B6-BE2C8E99D261}" srcOrd="0" destOrd="0" presId="urn:microsoft.com/office/officeart/2005/8/layout/chevron2"/>
    <dgm:cxn modelId="{C544FC7F-BB7F-4D2A-889D-1B49A007E61C}" type="presParOf" srcId="{7B2A785A-9EA4-4CCB-9462-ACAF4C12A9B0}" destId="{5689FA9D-0A66-4215-8025-1C83BB788C05}" srcOrd="1" destOrd="0" presId="urn:microsoft.com/office/officeart/2005/8/layout/chevron2"/>
    <dgm:cxn modelId="{9B96CCAC-912E-4F4A-8EDE-BA2DB5838CAC}" type="presParOf" srcId="{1D9A3102-AEC6-4A9A-BB92-7BCB76E9A0C6}" destId="{C9737C89-543C-44DC-AD90-91DA07B843C1}" srcOrd="1" destOrd="0" presId="urn:microsoft.com/office/officeart/2005/8/layout/chevron2"/>
    <dgm:cxn modelId="{4F48228E-CB6A-4361-B2BF-1660A0E1AD73}" type="presParOf" srcId="{1D9A3102-AEC6-4A9A-BB92-7BCB76E9A0C6}" destId="{A75077CB-8F8C-4EBD-9CC9-039766E1CD19}" srcOrd="2" destOrd="0" presId="urn:microsoft.com/office/officeart/2005/8/layout/chevron2"/>
    <dgm:cxn modelId="{767F4876-9775-4626-89B0-8C0B61A8FF19}" type="presParOf" srcId="{A75077CB-8F8C-4EBD-9CC9-039766E1CD19}" destId="{3F29E058-B683-42D2-8944-FF7DCF9395AA}" srcOrd="0" destOrd="0" presId="urn:microsoft.com/office/officeart/2005/8/layout/chevron2"/>
    <dgm:cxn modelId="{281EB016-AC78-4B3F-BF2E-1C4678E027F5}" type="presParOf" srcId="{A75077CB-8F8C-4EBD-9CC9-039766E1CD19}" destId="{4F39B843-A3E0-43B9-BF1D-83DC830193AB}" srcOrd="1" destOrd="0" presId="urn:microsoft.com/office/officeart/2005/8/layout/chevron2"/>
    <dgm:cxn modelId="{B87479DE-E987-4B76-A1A5-7FB4F177FCF7}" type="presParOf" srcId="{1D9A3102-AEC6-4A9A-BB92-7BCB76E9A0C6}" destId="{38190173-E962-43CD-A76D-3E55BC64E5EF}" srcOrd="3" destOrd="0" presId="urn:microsoft.com/office/officeart/2005/8/layout/chevron2"/>
    <dgm:cxn modelId="{C1C5697B-63C3-49BC-84D5-96711410C027}" type="presParOf" srcId="{1D9A3102-AEC6-4A9A-BB92-7BCB76E9A0C6}" destId="{85127D26-416D-406E-A071-2BC07C2E9494}" srcOrd="4" destOrd="0" presId="urn:microsoft.com/office/officeart/2005/8/layout/chevron2"/>
    <dgm:cxn modelId="{A84853B7-AE12-4CDF-BA3A-E7A1851C41CE}" type="presParOf" srcId="{85127D26-416D-406E-A071-2BC07C2E9494}" destId="{859921DC-A851-4097-AB6D-C4FAE4662939}" srcOrd="0" destOrd="0" presId="urn:microsoft.com/office/officeart/2005/8/layout/chevron2"/>
    <dgm:cxn modelId="{ACBD3F58-6655-411B-B757-7A2A7FE547C6}" type="presParOf" srcId="{85127D26-416D-406E-A071-2BC07C2E9494}" destId="{C2156393-C118-498A-BF2E-C457B12E71C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B1928A-BE80-4DB2-89AE-CE6FE382FF7D}"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BFFD6CFF-A0C3-4B6F-9907-E6DCD1C999C5}">
      <dgm:prSet custT="1"/>
      <dgm:spPr/>
      <dgm:t>
        <a:bodyPr/>
        <a:lstStyle/>
        <a:p>
          <a:pPr rtl="0"/>
          <a:r>
            <a:rPr lang="en-GB" sz="1200" smtClean="0"/>
            <a:t>The main unknowns in this are:</a:t>
          </a:r>
          <a:endParaRPr lang="en-GB" sz="1200"/>
        </a:p>
      </dgm:t>
    </dgm:pt>
    <dgm:pt modelId="{6B80E210-2A62-4287-8E40-5E3E75381F7B}" type="parTrans" cxnId="{131F6F36-2346-4AC7-A7A8-62E23107C7FB}">
      <dgm:prSet/>
      <dgm:spPr/>
      <dgm:t>
        <a:bodyPr/>
        <a:lstStyle/>
        <a:p>
          <a:endParaRPr lang="en-US"/>
        </a:p>
      </dgm:t>
    </dgm:pt>
    <dgm:pt modelId="{5D8E92A3-FD7D-4F3D-A4A6-A973ED2A36A7}" type="sibTrans" cxnId="{131F6F36-2346-4AC7-A7A8-62E23107C7FB}">
      <dgm:prSet/>
      <dgm:spPr/>
      <dgm:t>
        <a:bodyPr/>
        <a:lstStyle/>
        <a:p>
          <a:endParaRPr lang="en-US"/>
        </a:p>
      </dgm:t>
    </dgm:pt>
    <dgm:pt modelId="{7B95AE3B-311C-437C-BD95-F9FF8C196137}">
      <dgm:prSet custT="1"/>
      <dgm:spPr/>
      <dgm:t>
        <a:bodyPr/>
        <a:lstStyle/>
        <a:p>
          <a:pPr rtl="0"/>
          <a:r>
            <a:rPr lang="en-GB" sz="1000" dirty="0" smtClean="0"/>
            <a:t>Whether EHCP rates will continue along current projections</a:t>
          </a:r>
          <a:endParaRPr lang="en-GB" sz="1000" dirty="0"/>
        </a:p>
      </dgm:t>
    </dgm:pt>
    <dgm:pt modelId="{C9E70003-453C-468F-8812-3AD452C34B39}" type="parTrans" cxnId="{2E6F13B7-DD3E-41FE-A70B-CFEFEEFB8039}">
      <dgm:prSet/>
      <dgm:spPr/>
      <dgm:t>
        <a:bodyPr/>
        <a:lstStyle/>
        <a:p>
          <a:endParaRPr lang="en-US"/>
        </a:p>
      </dgm:t>
    </dgm:pt>
    <dgm:pt modelId="{A3563370-63D2-4890-BCC5-AFB091CCAF06}" type="sibTrans" cxnId="{2E6F13B7-DD3E-41FE-A70B-CFEFEEFB8039}">
      <dgm:prSet/>
      <dgm:spPr/>
      <dgm:t>
        <a:bodyPr/>
        <a:lstStyle/>
        <a:p>
          <a:endParaRPr lang="en-US"/>
        </a:p>
      </dgm:t>
    </dgm:pt>
    <dgm:pt modelId="{2BEF49A6-BD5F-40EC-BE19-E8A42A6B988F}">
      <dgm:prSet custT="1"/>
      <dgm:spPr/>
      <dgm:t>
        <a:bodyPr/>
        <a:lstStyle/>
        <a:p>
          <a:pPr rtl="0"/>
          <a:r>
            <a:rPr lang="en-GB" sz="1000" dirty="0" smtClean="0"/>
            <a:t>How the split between the different provision settings evolves</a:t>
          </a:r>
          <a:endParaRPr lang="en-GB" sz="600" dirty="0"/>
        </a:p>
      </dgm:t>
    </dgm:pt>
    <dgm:pt modelId="{4847DAF4-A859-467B-96A5-92020354F0A3}" type="parTrans" cxnId="{EDF6E58F-4C94-4AFB-86F3-156B1725A07A}">
      <dgm:prSet/>
      <dgm:spPr/>
      <dgm:t>
        <a:bodyPr/>
        <a:lstStyle/>
        <a:p>
          <a:endParaRPr lang="en-US"/>
        </a:p>
      </dgm:t>
    </dgm:pt>
    <dgm:pt modelId="{7FDC1E8C-F7B9-48DF-8E6F-65B6ADA62FB5}" type="sibTrans" cxnId="{EDF6E58F-4C94-4AFB-86F3-156B1725A07A}">
      <dgm:prSet/>
      <dgm:spPr/>
      <dgm:t>
        <a:bodyPr/>
        <a:lstStyle/>
        <a:p>
          <a:endParaRPr lang="en-US"/>
        </a:p>
      </dgm:t>
    </dgm:pt>
    <dgm:pt modelId="{178578FB-37F8-4435-8CA0-6BF8EF11DB18}">
      <dgm:prSet custT="1"/>
      <dgm:spPr/>
      <dgm:t>
        <a:bodyPr/>
        <a:lstStyle/>
        <a:p>
          <a:pPr rtl="0"/>
          <a:r>
            <a:rPr lang="en-GB" sz="1000" dirty="0" smtClean="0"/>
            <a:t>Accuracy of ONS projections of populations aged 4 for each future year</a:t>
          </a:r>
          <a:endParaRPr lang="en-GB" sz="1000" dirty="0"/>
        </a:p>
      </dgm:t>
    </dgm:pt>
    <dgm:pt modelId="{AF32752A-69B1-4C53-BC7C-4DC520F8CC51}" type="parTrans" cxnId="{2A653853-341B-4E1A-A196-63FA88FFEE5A}">
      <dgm:prSet/>
      <dgm:spPr/>
      <dgm:t>
        <a:bodyPr/>
        <a:lstStyle/>
        <a:p>
          <a:endParaRPr lang="en-US"/>
        </a:p>
      </dgm:t>
    </dgm:pt>
    <dgm:pt modelId="{BAB2D733-C4BF-4470-A84F-248AE9BD91A4}" type="sibTrans" cxnId="{2A653853-341B-4E1A-A196-63FA88FFEE5A}">
      <dgm:prSet/>
      <dgm:spPr/>
      <dgm:t>
        <a:bodyPr/>
        <a:lstStyle/>
        <a:p>
          <a:endParaRPr lang="en-US"/>
        </a:p>
      </dgm:t>
    </dgm:pt>
    <dgm:pt modelId="{8479077E-9CAC-44E6-917D-C2616AF90E1E}" type="pres">
      <dgm:prSet presAssocID="{CDB1928A-BE80-4DB2-89AE-CE6FE382FF7D}" presName="Name0" presStyleCnt="0">
        <dgm:presLayoutVars>
          <dgm:chMax val="1"/>
          <dgm:chPref val="1"/>
        </dgm:presLayoutVars>
      </dgm:prSet>
      <dgm:spPr/>
      <dgm:t>
        <a:bodyPr/>
        <a:lstStyle/>
        <a:p>
          <a:endParaRPr lang="en-US"/>
        </a:p>
      </dgm:t>
    </dgm:pt>
    <dgm:pt modelId="{C0589F20-FEAA-4A04-A309-06697F70206D}" type="pres">
      <dgm:prSet presAssocID="{BFFD6CFF-A0C3-4B6F-9907-E6DCD1C999C5}" presName="Parent" presStyleLbl="node0" presStyleIdx="0" presStyleCnt="1">
        <dgm:presLayoutVars>
          <dgm:chMax val="5"/>
          <dgm:chPref val="5"/>
        </dgm:presLayoutVars>
      </dgm:prSet>
      <dgm:spPr/>
      <dgm:t>
        <a:bodyPr/>
        <a:lstStyle/>
        <a:p>
          <a:endParaRPr lang="en-US"/>
        </a:p>
      </dgm:t>
    </dgm:pt>
    <dgm:pt modelId="{89D4986F-EBE6-41B9-B872-74E4811AEB0D}" type="pres">
      <dgm:prSet presAssocID="{BFFD6CFF-A0C3-4B6F-9907-E6DCD1C999C5}" presName="Accent1" presStyleLbl="node1" presStyleIdx="0" presStyleCnt="15"/>
      <dgm:spPr/>
    </dgm:pt>
    <dgm:pt modelId="{E997FF5E-BEE5-4D56-B89E-B3AEF97AF9AC}" type="pres">
      <dgm:prSet presAssocID="{BFFD6CFF-A0C3-4B6F-9907-E6DCD1C999C5}" presName="Accent2" presStyleLbl="node1" presStyleIdx="1" presStyleCnt="15"/>
      <dgm:spPr/>
    </dgm:pt>
    <dgm:pt modelId="{19299909-9352-4D46-AF7B-E9F6CAEA07EA}" type="pres">
      <dgm:prSet presAssocID="{BFFD6CFF-A0C3-4B6F-9907-E6DCD1C999C5}" presName="Accent3" presStyleLbl="node1" presStyleIdx="2" presStyleCnt="15"/>
      <dgm:spPr/>
    </dgm:pt>
    <dgm:pt modelId="{A36C1F25-2613-4F4A-AD50-C42C6AA747A8}" type="pres">
      <dgm:prSet presAssocID="{BFFD6CFF-A0C3-4B6F-9907-E6DCD1C999C5}" presName="Accent4" presStyleLbl="node1" presStyleIdx="3" presStyleCnt="15"/>
      <dgm:spPr/>
    </dgm:pt>
    <dgm:pt modelId="{D8FF631F-8DFF-45BA-9144-26BBFAE3B675}" type="pres">
      <dgm:prSet presAssocID="{BFFD6CFF-A0C3-4B6F-9907-E6DCD1C999C5}" presName="Accent5" presStyleLbl="node1" presStyleIdx="4" presStyleCnt="15"/>
      <dgm:spPr/>
    </dgm:pt>
    <dgm:pt modelId="{76420A16-50F8-47AA-BCAA-BE90B186C7C2}" type="pres">
      <dgm:prSet presAssocID="{BFFD6CFF-A0C3-4B6F-9907-E6DCD1C999C5}" presName="Accent6" presStyleLbl="node1" presStyleIdx="5" presStyleCnt="15"/>
      <dgm:spPr/>
    </dgm:pt>
    <dgm:pt modelId="{A3D0A02C-FD05-4AB1-847A-8850AEE8E069}" type="pres">
      <dgm:prSet presAssocID="{7B95AE3B-311C-437C-BD95-F9FF8C196137}" presName="Child1" presStyleLbl="node1" presStyleIdx="6" presStyleCnt="15" custScaleX="165537" custScaleY="149190" custLinFactNeighborX="-67986" custLinFactNeighborY="-23722">
        <dgm:presLayoutVars>
          <dgm:chMax val="0"/>
          <dgm:chPref val="0"/>
        </dgm:presLayoutVars>
      </dgm:prSet>
      <dgm:spPr/>
      <dgm:t>
        <a:bodyPr/>
        <a:lstStyle/>
        <a:p>
          <a:endParaRPr lang="en-US"/>
        </a:p>
      </dgm:t>
    </dgm:pt>
    <dgm:pt modelId="{A08FF7AF-2F14-4DBD-87D1-8BA245DE0F98}" type="pres">
      <dgm:prSet presAssocID="{7B95AE3B-311C-437C-BD95-F9FF8C196137}" presName="Accent7" presStyleCnt="0"/>
      <dgm:spPr/>
    </dgm:pt>
    <dgm:pt modelId="{32F35AB1-8072-47AE-8281-72CE1E4F708C}" type="pres">
      <dgm:prSet presAssocID="{7B95AE3B-311C-437C-BD95-F9FF8C196137}" presName="AccentHold1" presStyleLbl="node1" presStyleIdx="7" presStyleCnt="15"/>
      <dgm:spPr/>
    </dgm:pt>
    <dgm:pt modelId="{DDD04B47-AC48-4476-BDF0-3189071D9B57}" type="pres">
      <dgm:prSet presAssocID="{7B95AE3B-311C-437C-BD95-F9FF8C196137}" presName="Accent8" presStyleCnt="0"/>
      <dgm:spPr/>
    </dgm:pt>
    <dgm:pt modelId="{F923523A-334F-449F-8B05-A657DC3F72B1}" type="pres">
      <dgm:prSet presAssocID="{7B95AE3B-311C-437C-BD95-F9FF8C196137}" presName="AccentHold2" presStyleLbl="node1" presStyleIdx="8" presStyleCnt="15"/>
      <dgm:spPr/>
    </dgm:pt>
    <dgm:pt modelId="{F8DB5B59-3386-4208-AF21-47E4781462E7}" type="pres">
      <dgm:prSet presAssocID="{2BEF49A6-BD5F-40EC-BE19-E8A42A6B988F}" presName="Child2" presStyleLbl="node1" presStyleIdx="9" presStyleCnt="15" custScaleX="215243" custScaleY="134129">
        <dgm:presLayoutVars>
          <dgm:chMax val="0"/>
          <dgm:chPref val="0"/>
        </dgm:presLayoutVars>
      </dgm:prSet>
      <dgm:spPr/>
      <dgm:t>
        <a:bodyPr/>
        <a:lstStyle/>
        <a:p>
          <a:endParaRPr lang="en-US"/>
        </a:p>
      </dgm:t>
    </dgm:pt>
    <dgm:pt modelId="{A84A4721-5C35-4572-812D-64FB8D8A1DA4}" type="pres">
      <dgm:prSet presAssocID="{2BEF49A6-BD5F-40EC-BE19-E8A42A6B988F}" presName="Accent9" presStyleCnt="0"/>
      <dgm:spPr/>
    </dgm:pt>
    <dgm:pt modelId="{F7A62936-69FA-4275-A450-DE86D0FCAA28}" type="pres">
      <dgm:prSet presAssocID="{2BEF49A6-BD5F-40EC-BE19-E8A42A6B988F}" presName="AccentHold1" presStyleLbl="node1" presStyleIdx="10" presStyleCnt="15"/>
      <dgm:spPr/>
    </dgm:pt>
    <dgm:pt modelId="{F03692DA-AE67-4778-9406-928E01F25194}" type="pres">
      <dgm:prSet presAssocID="{2BEF49A6-BD5F-40EC-BE19-E8A42A6B988F}" presName="Accent10" presStyleCnt="0"/>
      <dgm:spPr/>
    </dgm:pt>
    <dgm:pt modelId="{CCE9FC39-BC09-4FA8-8580-E733BFD3F931}" type="pres">
      <dgm:prSet presAssocID="{2BEF49A6-BD5F-40EC-BE19-E8A42A6B988F}" presName="AccentHold2" presStyleLbl="node1" presStyleIdx="11" presStyleCnt="15"/>
      <dgm:spPr/>
    </dgm:pt>
    <dgm:pt modelId="{B8742040-B8C2-4500-B70A-01CB6B7EF859}" type="pres">
      <dgm:prSet presAssocID="{2BEF49A6-BD5F-40EC-BE19-E8A42A6B988F}" presName="Accent11" presStyleCnt="0"/>
      <dgm:spPr/>
    </dgm:pt>
    <dgm:pt modelId="{B2F8099F-382A-4A63-94C6-657E6952AFE2}" type="pres">
      <dgm:prSet presAssocID="{2BEF49A6-BD5F-40EC-BE19-E8A42A6B988F}" presName="AccentHold3" presStyleLbl="node1" presStyleIdx="12" presStyleCnt="15"/>
      <dgm:spPr/>
    </dgm:pt>
    <dgm:pt modelId="{A5EE6CD5-5179-44DE-9669-8E8FDF2A77F5}" type="pres">
      <dgm:prSet presAssocID="{178578FB-37F8-4435-8CA0-6BF8EF11DB18}" presName="Child3" presStyleLbl="node1" presStyleIdx="13" presStyleCnt="15" custScaleX="206557" custScaleY="139399" custLinFactNeighborX="10427" custLinFactNeighborY="-11095">
        <dgm:presLayoutVars>
          <dgm:chMax val="0"/>
          <dgm:chPref val="0"/>
        </dgm:presLayoutVars>
      </dgm:prSet>
      <dgm:spPr/>
      <dgm:t>
        <a:bodyPr/>
        <a:lstStyle/>
        <a:p>
          <a:endParaRPr lang="en-US"/>
        </a:p>
      </dgm:t>
    </dgm:pt>
    <dgm:pt modelId="{A950E740-1AD5-425D-8623-229604EE69A7}" type="pres">
      <dgm:prSet presAssocID="{178578FB-37F8-4435-8CA0-6BF8EF11DB18}" presName="Accent12" presStyleCnt="0"/>
      <dgm:spPr/>
    </dgm:pt>
    <dgm:pt modelId="{80107CF4-BED4-4A71-A9DC-5D1025D5F5DB}" type="pres">
      <dgm:prSet presAssocID="{178578FB-37F8-4435-8CA0-6BF8EF11DB18}" presName="AccentHold1" presStyleLbl="node1" presStyleIdx="14" presStyleCnt="15"/>
      <dgm:spPr/>
    </dgm:pt>
  </dgm:ptLst>
  <dgm:cxnLst>
    <dgm:cxn modelId="{07149A72-5595-48D4-AB4A-AEEF57F40E56}" type="presOf" srcId="{2BEF49A6-BD5F-40EC-BE19-E8A42A6B988F}" destId="{F8DB5B59-3386-4208-AF21-47E4781462E7}" srcOrd="0" destOrd="0" presId="urn:microsoft.com/office/officeart/2009/3/layout/CircleRelationship"/>
    <dgm:cxn modelId="{2E6F13B7-DD3E-41FE-A70B-CFEFEEFB8039}" srcId="{BFFD6CFF-A0C3-4B6F-9907-E6DCD1C999C5}" destId="{7B95AE3B-311C-437C-BD95-F9FF8C196137}" srcOrd="0" destOrd="0" parTransId="{C9E70003-453C-468F-8812-3AD452C34B39}" sibTransId="{A3563370-63D2-4890-BCC5-AFB091CCAF06}"/>
    <dgm:cxn modelId="{131F6F36-2346-4AC7-A7A8-62E23107C7FB}" srcId="{CDB1928A-BE80-4DB2-89AE-CE6FE382FF7D}" destId="{BFFD6CFF-A0C3-4B6F-9907-E6DCD1C999C5}" srcOrd="0" destOrd="0" parTransId="{6B80E210-2A62-4287-8E40-5E3E75381F7B}" sibTransId="{5D8E92A3-FD7D-4F3D-A4A6-A973ED2A36A7}"/>
    <dgm:cxn modelId="{EDF6E58F-4C94-4AFB-86F3-156B1725A07A}" srcId="{BFFD6CFF-A0C3-4B6F-9907-E6DCD1C999C5}" destId="{2BEF49A6-BD5F-40EC-BE19-E8A42A6B988F}" srcOrd="1" destOrd="0" parTransId="{4847DAF4-A859-467B-96A5-92020354F0A3}" sibTransId="{7FDC1E8C-F7B9-48DF-8E6F-65B6ADA62FB5}"/>
    <dgm:cxn modelId="{8A5FE95D-6D9E-4237-8E32-890187CDD665}" type="presOf" srcId="{CDB1928A-BE80-4DB2-89AE-CE6FE382FF7D}" destId="{8479077E-9CAC-44E6-917D-C2616AF90E1E}" srcOrd="0" destOrd="0" presId="urn:microsoft.com/office/officeart/2009/3/layout/CircleRelationship"/>
    <dgm:cxn modelId="{6AFFA45D-4049-465B-8CF8-CAE0940D4C0C}" type="presOf" srcId="{BFFD6CFF-A0C3-4B6F-9907-E6DCD1C999C5}" destId="{C0589F20-FEAA-4A04-A309-06697F70206D}" srcOrd="0" destOrd="0" presId="urn:microsoft.com/office/officeart/2009/3/layout/CircleRelationship"/>
    <dgm:cxn modelId="{F3924EAA-EC67-47B4-8AD5-C57747CEA37E}" type="presOf" srcId="{7B95AE3B-311C-437C-BD95-F9FF8C196137}" destId="{A3D0A02C-FD05-4AB1-847A-8850AEE8E069}" srcOrd="0" destOrd="0" presId="urn:microsoft.com/office/officeart/2009/3/layout/CircleRelationship"/>
    <dgm:cxn modelId="{A1CEA32F-E5B6-4B26-BAD3-11958159A6AF}" type="presOf" srcId="{178578FB-37F8-4435-8CA0-6BF8EF11DB18}" destId="{A5EE6CD5-5179-44DE-9669-8E8FDF2A77F5}" srcOrd="0" destOrd="0" presId="urn:microsoft.com/office/officeart/2009/3/layout/CircleRelationship"/>
    <dgm:cxn modelId="{2A653853-341B-4E1A-A196-63FA88FFEE5A}" srcId="{BFFD6CFF-A0C3-4B6F-9907-E6DCD1C999C5}" destId="{178578FB-37F8-4435-8CA0-6BF8EF11DB18}" srcOrd="2" destOrd="0" parTransId="{AF32752A-69B1-4C53-BC7C-4DC520F8CC51}" sibTransId="{BAB2D733-C4BF-4470-A84F-248AE9BD91A4}"/>
    <dgm:cxn modelId="{33D47605-D92B-410D-AF26-44D6A86398DB}" type="presParOf" srcId="{8479077E-9CAC-44E6-917D-C2616AF90E1E}" destId="{C0589F20-FEAA-4A04-A309-06697F70206D}" srcOrd="0" destOrd="0" presId="urn:microsoft.com/office/officeart/2009/3/layout/CircleRelationship"/>
    <dgm:cxn modelId="{81EDD9AC-9506-421F-A07A-7DDAD492C0A8}" type="presParOf" srcId="{8479077E-9CAC-44E6-917D-C2616AF90E1E}" destId="{89D4986F-EBE6-41B9-B872-74E4811AEB0D}" srcOrd="1" destOrd="0" presId="urn:microsoft.com/office/officeart/2009/3/layout/CircleRelationship"/>
    <dgm:cxn modelId="{03A4E801-7DF3-48F5-9B34-F228D2B0FCB6}" type="presParOf" srcId="{8479077E-9CAC-44E6-917D-C2616AF90E1E}" destId="{E997FF5E-BEE5-4D56-B89E-B3AEF97AF9AC}" srcOrd="2" destOrd="0" presId="urn:microsoft.com/office/officeart/2009/3/layout/CircleRelationship"/>
    <dgm:cxn modelId="{2ADD4CF9-C0C3-4360-8C68-9EC9F25D4075}" type="presParOf" srcId="{8479077E-9CAC-44E6-917D-C2616AF90E1E}" destId="{19299909-9352-4D46-AF7B-E9F6CAEA07EA}" srcOrd="3" destOrd="0" presId="urn:microsoft.com/office/officeart/2009/3/layout/CircleRelationship"/>
    <dgm:cxn modelId="{783FA9F3-7496-4B22-A067-145A9440B27B}" type="presParOf" srcId="{8479077E-9CAC-44E6-917D-C2616AF90E1E}" destId="{A36C1F25-2613-4F4A-AD50-C42C6AA747A8}" srcOrd="4" destOrd="0" presId="urn:microsoft.com/office/officeart/2009/3/layout/CircleRelationship"/>
    <dgm:cxn modelId="{CD959868-C64F-4109-A8DC-009EB5CC8451}" type="presParOf" srcId="{8479077E-9CAC-44E6-917D-C2616AF90E1E}" destId="{D8FF631F-8DFF-45BA-9144-26BBFAE3B675}" srcOrd="5" destOrd="0" presId="urn:microsoft.com/office/officeart/2009/3/layout/CircleRelationship"/>
    <dgm:cxn modelId="{CB974998-A3D3-4050-B849-17FDCD9EF4FE}" type="presParOf" srcId="{8479077E-9CAC-44E6-917D-C2616AF90E1E}" destId="{76420A16-50F8-47AA-BCAA-BE90B186C7C2}" srcOrd="6" destOrd="0" presId="urn:microsoft.com/office/officeart/2009/3/layout/CircleRelationship"/>
    <dgm:cxn modelId="{39EE8F0D-3B01-40A6-8BB2-1FF882C82241}" type="presParOf" srcId="{8479077E-9CAC-44E6-917D-C2616AF90E1E}" destId="{A3D0A02C-FD05-4AB1-847A-8850AEE8E069}" srcOrd="7" destOrd="0" presId="urn:microsoft.com/office/officeart/2009/3/layout/CircleRelationship"/>
    <dgm:cxn modelId="{6F68CF00-D515-4F60-868F-D10C6388D67B}" type="presParOf" srcId="{8479077E-9CAC-44E6-917D-C2616AF90E1E}" destId="{A08FF7AF-2F14-4DBD-87D1-8BA245DE0F98}" srcOrd="8" destOrd="0" presId="urn:microsoft.com/office/officeart/2009/3/layout/CircleRelationship"/>
    <dgm:cxn modelId="{E2BFF507-4909-423E-9F10-60ABBA9F1765}" type="presParOf" srcId="{A08FF7AF-2F14-4DBD-87D1-8BA245DE0F98}" destId="{32F35AB1-8072-47AE-8281-72CE1E4F708C}" srcOrd="0" destOrd="0" presId="urn:microsoft.com/office/officeart/2009/3/layout/CircleRelationship"/>
    <dgm:cxn modelId="{464D449B-9A07-4B33-863A-91DBFBD8DF1B}" type="presParOf" srcId="{8479077E-9CAC-44E6-917D-C2616AF90E1E}" destId="{DDD04B47-AC48-4476-BDF0-3189071D9B57}" srcOrd="9" destOrd="0" presId="urn:microsoft.com/office/officeart/2009/3/layout/CircleRelationship"/>
    <dgm:cxn modelId="{B5860227-79B1-4C42-A888-50AF8FCE1EC6}" type="presParOf" srcId="{DDD04B47-AC48-4476-BDF0-3189071D9B57}" destId="{F923523A-334F-449F-8B05-A657DC3F72B1}" srcOrd="0" destOrd="0" presId="urn:microsoft.com/office/officeart/2009/3/layout/CircleRelationship"/>
    <dgm:cxn modelId="{DFF40D67-7E9A-4224-B587-ACA91EB156C0}" type="presParOf" srcId="{8479077E-9CAC-44E6-917D-C2616AF90E1E}" destId="{F8DB5B59-3386-4208-AF21-47E4781462E7}" srcOrd="10" destOrd="0" presId="urn:microsoft.com/office/officeart/2009/3/layout/CircleRelationship"/>
    <dgm:cxn modelId="{E2869231-1AB1-4DFA-A2A2-8258A913C56C}" type="presParOf" srcId="{8479077E-9CAC-44E6-917D-C2616AF90E1E}" destId="{A84A4721-5C35-4572-812D-64FB8D8A1DA4}" srcOrd="11" destOrd="0" presId="urn:microsoft.com/office/officeart/2009/3/layout/CircleRelationship"/>
    <dgm:cxn modelId="{8F6606E6-5688-42F2-81DB-4F5D409E99EA}" type="presParOf" srcId="{A84A4721-5C35-4572-812D-64FB8D8A1DA4}" destId="{F7A62936-69FA-4275-A450-DE86D0FCAA28}" srcOrd="0" destOrd="0" presId="urn:microsoft.com/office/officeart/2009/3/layout/CircleRelationship"/>
    <dgm:cxn modelId="{C309875F-D231-4214-BE7B-2B509C97CD22}" type="presParOf" srcId="{8479077E-9CAC-44E6-917D-C2616AF90E1E}" destId="{F03692DA-AE67-4778-9406-928E01F25194}" srcOrd="12" destOrd="0" presId="urn:microsoft.com/office/officeart/2009/3/layout/CircleRelationship"/>
    <dgm:cxn modelId="{F9E3220D-D235-471B-B322-F30FA1203781}" type="presParOf" srcId="{F03692DA-AE67-4778-9406-928E01F25194}" destId="{CCE9FC39-BC09-4FA8-8580-E733BFD3F931}" srcOrd="0" destOrd="0" presId="urn:microsoft.com/office/officeart/2009/3/layout/CircleRelationship"/>
    <dgm:cxn modelId="{5D5D24D5-6475-437E-8351-C5D1B5C87C58}" type="presParOf" srcId="{8479077E-9CAC-44E6-917D-C2616AF90E1E}" destId="{B8742040-B8C2-4500-B70A-01CB6B7EF859}" srcOrd="13" destOrd="0" presId="urn:microsoft.com/office/officeart/2009/3/layout/CircleRelationship"/>
    <dgm:cxn modelId="{D035C5AB-17BC-461E-89B6-48EA4AD34080}" type="presParOf" srcId="{B8742040-B8C2-4500-B70A-01CB6B7EF859}" destId="{B2F8099F-382A-4A63-94C6-657E6952AFE2}" srcOrd="0" destOrd="0" presId="urn:microsoft.com/office/officeart/2009/3/layout/CircleRelationship"/>
    <dgm:cxn modelId="{4E74B2DC-CB8B-4C43-83A1-6474969DCB17}" type="presParOf" srcId="{8479077E-9CAC-44E6-917D-C2616AF90E1E}" destId="{A5EE6CD5-5179-44DE-9669-8E8FDF2A77F5}" srcOrd="14" destOrd="0" presId="urn:microsoft.com/office/officeart/2009/3/layout/CircleRelationship"/>
    <dgm:cxn modelId="{0DE9D70B-F6AE-4EFD-B656-76C63C95F9F6}" type="presParOf" srcId="{8479077E-9CAC-44E6-917D-C2616AF90E1E}" destId="{A950E740-1AD5-425D-8623-229604EE69A7}" srcOrd="15" destOrd="0" presId="urn:microsoft.com/office/officeart/2009/3/layout/CircleRelationship"/>
    <dgm:cxn modelId="{46E101F9-8AF9-433E-9903-E299F8A29E4D}" type="presParOf" srcId="{A950E740-1AD5-425D-8623-229604EE69A7}" destId="{80107CF4-BED4-4A71-A9DC-5D1025D5F5DB}" srcOrd="0" destOrd="0" presId="urn:microsoft.com/office/officeart/2009/3/layout/CircleRelationship"/>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91071-FD5B-4A12-B3B6-BE2C8E99D261}">
      <dsp:nvSpPr>
        <dsp:cNvPr id="0" name=""/>
        <dsp:cNvSpPr/>
      </dsp:nvSpPr>
      <dsp:spPr>
        <a:xfrm rot="5400000">
          <a:off x="-224687" y="226568"/>
          <a:ext cx="1497917" cy="10485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GB" sz="1100" kern="1200" smtClean="0"/>
            <a:t>Forecast total pupils at LA level</a:t>
          </a:r>
          <a:endParaRPr lang="en-GB" sz="1100" kern="1200"/>
        </a:p>
      </dsp:txBody>
      <dsp:txXfrm rot="-5400000">
        <a:off x="1" y="526151"/>
        <a:ext cx="1048542" cy="449375"/>
      </dsp:txXfrm>
    </dsp:sp>
    <dsp:sp modelId="{5689FA9D-0A66-4215-8025-1C83BB788C05}">
      <dsp:nvSpPr>
        <dsp:cNvPr id="0" name=""/>
        <dsp:cNvSpPr/>
      </dsp:nvSpPr>
      <dsp:spPr>
        <a:xfrm rot="5400000">
          <a:off x="3913059" y="-2862636"/>
          <a:ext cx="973646" cy="67026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GB" sz="1700" kern="1200" smtClean="0"/>
            <a:t>Start with school census</a:t>
          </a:r>
          <a:endParaRPr lang="en-GB" sz="1700" kern="1200"/>
        </a:p>
        <a:p>
          <a:pPr marL="171450" lvl="1" indent="-171450" algn="l" defTabSz="755650" rtl="0">
            <a:lnSpc>
              <a:spcPct val="90000"/>
            </a:lnSpc>
            <a:spcBef>
              <a:spcPct val="0"/>
            </a:spcBef>
            <a:spcAft>
              <a:spcPct val="15000"/>
            </a:spcAft>
            <a:buChar char="••"/>
          </a:pPr>
          <a:r>
            <a:rPr lang="en-GB" sz="1700" kern="1200" smtClean="0"/>
            <a:t>Cohort progression at LA level – based on recent trends</a:t>
          </a:r>
          <a:endParaRPr lang="en-GB" sz="1700" kern="1200"/>
        </a:p>
      </dsp:txBody>
      <dsp:txXfrm rot="-5400000">
        <a:off x="1048542" y="49410"/>
        <a:ext cx="6655152" cy="878588"/>
      </dsp:txXfrm>
    </dsp:sp>
    <dsp:sp modelId="{3F29E058-B683-42D2-8944-FF7DCF9395AA}">
      <dsp:nvSpPr>
        <dsp:cNvPr id="0" name=""/>
        <dsp:cNvSpPr/>
      </dsp:nvSpPr>
      <dsp:spPr>
        <a:xfrm rot="5400000">
          <a:off x="-224687" y="1529098"/>
          <a:ext cx="1497917" cy="10485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GB" sz="1100" kern="1200" smtClean="0"/>
            <a:t>Forecast EHCP rates</a:t>
          </a:r>
          <a:endParaRPr lang="en-GB" sz="1100" kern="1200"/>
        </a:p>
      </dsp:txBody>
      <dsp:txXfrm rot="-5400000">
        <a:off x="1" y="1828681"/>
        <a:ext cx="1048542" cy="449375"/>
      </dsp:txXfrm>
    </dsp:sp>
    <dsp:sp modelId="{4F39B843-A3E0-43B9-BF1D-83DC830193AB}">
      <dsp:nvSpPr>
        <dsp:cNvPr id="0" name=""/>
        <dsp:cNvSpPr/>
      </dsp:nvSpPr>
      <dsp:spPr>
        <a:xfrm rot="5400000">
          <a:off x="3913059" y="-1560106"/>
          <a:ext cx="973646" cy="67026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GB" sz="1700" kern="1200" dirty="0" smtClean="0"/>
            <a:t>Take actual EHCP rates from 2011/12 onwards (including pre-EHCP system)</a:t>
          </a:r>
          <a:endParaRPr lang="en-GB" sz="1700" kern="1200" dirty="0"/>
        </a:p>
        <a:p>
          <a:pPr marL="171450" lvl="1" indent="-171450" algn="l" defTabSz="755650" rtl="0">
            <a:lnSpc>
              <a:spcPct val="90000"/>
            </a:lnSpc>
            <a:spcBef>
              <a:spcPct val="0"/>
            </a:spcBef>
            <a:spcAft>
              <a:spcPct val="15000"/>
            </a:spcAft>
            <a:buChar char="••"/>
          </a:pPr>
          <a:r>
            <a:rPr lang="en-GB" sz="1700" kern="1200" smtClean="0"/>
            <a:t>Project forward using trends</a:t>
          </a:r>
          <a:endParaRPr lang="en-GB" sz="1700" kern="1200"/>
        </a:p>
      </dsp:txBody>
      <dsp:txXfrm rot="-5400000">
        <a:off x="1048542" y="1351940"/>
        <a:ext cx="6655152" cy="878588"/>
      </dsp:txXfrm>
    </dsp:sp>
    <dsp:sp modelId="{859921DC-A851-4097-AB6D-C4FAE4662939}">
      <dsp:nvSpPr>
        <dsp:cNvPr id="0" name=""/>
        <dsp:cNvSpPr/>
      </dsp:nvSpPr>
      <dsp:spPr>
        <a:xfrm rot="5400000">
          <a:off x="-224687" y="2831629"/>
          <a:ext cx="1497917" cy="10485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0">
            <a:lnSpc>
              <a:spcPct val="90000"/>
            </a:lnSpc>
            <a:spcBef>
              <a:spcPct val="0"/>
            </a:spcBef>
            <a:spcAft>
              <a:spcPct val="35000"/>
            </a:spcAft>
          </a:pPr>
          <a:r>
            <a:rPr lang="en-GB" sz="1100" kern="1200" smtClean="0"/>
            <a:t>Forecast destinations</a:t>
          </a:r>
          <a:endParaRPr lang="en-GB" sz="1100" kern="1200"/>
        </a:p>
      </dsp:txBody>
      <dsp:txXfrm rot="-5400000">
        <a:off x="1" y="3131212"/>
        <a:ext cx="1048542" cy="449375"/>
      </dsp:txXfrm>
    </dsp:sp>
    <dsp:sp modelId="{C2156393-C118-498A-BF2E-C457B12E71C5}">
      <dsp:nvSpPr>
        <dsp:cNvPr id="0" name=""/>
        <dsp:cNvSpPr/>
      </dsp:nvSpPr>
      <dsp:spPr>
        <a:xfrm rot="5400000">
          <a:off x="3913059" y="-257576"/>
          <a:ext cx="973646" cy="67026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GB" sz="1700" kern="1200" smtClean="0"/>
            <a:t>Take current splits</a:t>
          </a:r>
          <a:endParaRPr lang="en-GB" sz="1700" kern="1200"/>
        </a:p>
        <a:p>
          <a:pPr marL="171450" lvl="1" indent="-171450" algn="l" defTabSz="755650" rtl="0">
            <a:lnSpc>
              <a:spcPct val="90000"/>
            </a:lnSpc>
            <a:spcBef>
              <a:spcPct val="0"/>
            </a:spcBef>
            <a:spcAft>
              <a:spcPct val="15000"/>
            </a:spcAft>
            <a:buChar char="••"/>
          </a:pPr>
          <a:r>
            <a:rPr lang="en-GB" sz="1700" kern="1200" smtClean="0"/>
            <a:t>Make assumptions about trends</a:t>
          </a:r>
          <a:endParaRPr lang="en-GB" sz="1700" kern="1200"/>
        </a:p>
        <a:p>
          <a:pPr marL="171450" lvl="1" indent="-171450" algn="l" defTabSz="755650" rtl="0">
            <a:lnSpc>
              <a:spcPct val="90000"/>
            </a:lnSpc>
            <a:spcBef>
              <a:spcPct val="0"/>
            </a:spcBef>
            <a:spcAft>
              <a:spcPct val="15000"/>
            </a:spcAft>
            <a:buChar char="••"/>
          </a:pPr>
          <a:r>
            <a:rPr lang="en-GB" sz="1700" kern="1200" dirty="0" smtClean="0"/>
            <a:t>Factor in role of capital implied in continuing and changing those trends</a:t>
          </a:r>
          <a:endParaRPr lang="en-GB" sz="1700" kern="1200" dirty="0"/>
        </a:p>
      </dsp:txBody>
      <dsp:txXfrm rot="-5400000">
        <a:off x="1048542" y="2654470"/>
        <a:ext cx="6655152" cy="8785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89F20-FEAA-4A04-A309-06697F70206D}">
      <dsp:nvSpPr>
        <dsp:cNvPr id="0" name=""/>
        <dsp:cNvSpPr/>
      </dsp:nvSpPr>
      <dsp:spPr>
        <a:xfrm>
          <a:off x="1412132" y="62582"/>
          <a:ext cx="1787483" cy="17876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GB" sz="1200" kern="1200" smtClean="0"/>
            <a:t>The main unknowns in this are:</a:t>
          </a:r>
          <a:endParaRPr lang="en-GB" sz="1200" kern="1200"/>
        </a:p>
      </dsp:txBody>
      <dsp:txXfrm>
        <a:off x="1673903" y="324382"/>
        <a:ext cx="1263941" cy="1264084"/>
      </dsp:txXfrm>
    </dsp:sp>
    <dsp:sp modelId="{89D4986F-EBE6-41B9-B872-74E4811AEB0D}">
      <dsp:nvSpPr>
        <dsp:cNvPr id="0" name=""/>
        <dsp:cNvSpPr/>
      </dsp:nvSpPr>
      <dsp:spPr>
        <a:xfrm>
          <a:off x="2432190" y="-18865"/>
          <a:ext cx="198731" cy="1988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97FF5E-BEE5-4D56-B89E-B3AEF97AF9AC}">
      <dsp:nvSpPr>
        <dsp:cNvPr id="0" name=""/>
        <dsp:cNvSpPr/>
      </dsp:nvSpPr>
      <dsp:spPr>
        <a:xfrm>
          <a:off x="1961761" y="1717444"/>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299909-9352-4D46-AF7B-E9F6CAEA07EA}">
      <dsp:nvSpPr>
        <dsp:cNvPr id="0" name=""/>
        <dsp:cNvSpPr/>
      </dsp:nvSpPr>
      <dsp:spPr>
        <a:xfrm>
          <a:off x="3314749" y="788098"/>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6C1F25-2613-4F4A-AD50-C42C6AA747A8}">
      <dsp:nvSpPr>
        <dsp:cNvPr id="0" name=""/>
        <dsp:cNvSpPr/>
      </dsp:nvSpPr>
      <dsp:spPr>
        <a:xfrm>
          <a:off x="2626155" y="1870733"/>
          <a:ext cx="198731" cy="1988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F631F-8DFF-45BA-9144-26BBFAE3B675}">
      <dsp:nvSpPr>
        <dsp:cNvPr id="0" name=""/>
        <dsp:cNvSpPr/>
      </dsp:nvSpPr>
      <dsp:spPr>
        <a:xfrm>
          <a:off x="2002094" y="263696"/>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420A16-50F8-47AA-BCAA-BE90B186C7C2}">
      <dsp:nvSpPr>
        <dsp:cNvPr id="0" name=""/>
        <dsp:cNvSpPr/>
      </dsp:nvSpPr>
      <dsp:spPr>
        <a:xfrm>
          <a:off x="1548531" y="1087995"/>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D0A02C-FD05-4AB1-847A-8850AEE8E069}">
      <dsp:nvSpPr>
        <dsp:cNvPr id="0" name=""/>
        <dsp:cNvSpPr/>
      </dsp:nvSpPr>
      <dsp:spPr>
        <a:xfrm>
          <a:off x="121128" y="34190"/>
          <a:ext cx="1203001" cy="10839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GB" sz="1000" kern="1200" dirty="0" smtClean="0"/>
            <a:t>Whether EHCP rates will continue along current projections</a:t>
          </a:r>
          <a:endParaRPr lang="en-GB" sz="1000" kern="1200" dirty="0"/>
        </a:p>
      </dsp:txBody>
      <dsp:txXfrm>
        <a:off x="297303" y="192932"/>
        <a:ext cx="850651" cy="766471"/>
      </dsp:txXfrm>
    </dsp:sp>
    <dsp:sp modelId="{32F35AB1-8072-47AE-8281-72CE1E4F708C}">
      <dsp:nvSpPr>
        <dsp:cNvPr id="0" name=""/>
        <dsp:cNvSpPr/>
      </dsp:nvSpPr>
      <dsp:spPr>
        <a:xfrm>
          <a:off x="2231258" y="269962"/>
          <a:ext cx="198731" cy="1988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23523A-334F-449F-8B05-A657DC3F72B1}">
      <dsp:nvSpPr>
        <dsp:cNvPr id="0" name=""/>
        <dsp:cNvSpPr/>
      </dsp:nvSpPr>
      <dsp:spPr>
        <a:xfrm>
          <a:off x="921904" y="1324821"/>
          <a:ext cx="359330" cy="35941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DB5B59-3386-4208-AF21-47E4781462E7}">
      <dsp:nvSpPr>
        <dsp:cNvPr id="0" name=""/>
        <dsp:cNvSpPr/>
      </dsp:nvSpPr>
      <dsp:spPr>
        <a:xfrm>
          <a:off x="2964564" y="-80614"/>
          <a:ext cx="1564228" cy="97452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GB" sz="1000" kern="1200" dirty="0" smtClean="0"/>
            <a:t>How the split between the different provision settings evolves</a:t>
          </a:r>
          <a:endParaRPr lang="en-GB" sz="600" kern="1200" dirty="0"/>
        </a:p>
      </dsp:txBody>
      <dsp:txXfrm>
        <a:off x="3193640" y="62102"/>
        <a:ext cx="1106076" cy="689096"/>
      </dsp:txXfrm>
    </dsp:sp>
    <dsp:sp modelId="{F7A62936-69FA-4275-A450-DE86D0FCAA28}">
      <dsp:nvSpPr>
        <dsp:cNvPr id="0" name=""/>
        <dsp:cNvSpPr/>
      </dsp:nvSpPr>
      <dsp:spPr>
        <a:xfrm>
          <a:off x="3058818" y="545006"/>
          <a:ext cx="198731" cy="1988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E9FC39-BC09-4FA8-8580-E733BFD3F931}">
      <dsp:nvSpPr>
        <dsp:cNvPr id="0" name=""/>
        <dsp:cNvSpPr/>
      </dsp:nvSpPr>
      <dsp:spPr>
        <a:xfrm>
          <a:off x="785138" y="1752529"/>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8099F-382A-4A63-94C6-657E6952AFE2}">
      <dsp:nvSpPr>
        <dsp:cNvPr id="0" name=""/>
        <dsp:cNvSpPr/>
      </dsp:nvSpPr>
      <dsp:spPr>
        <a:xfrm>
          <a:off x="2220992" y="1547446"/>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EE6CD5-5179-44DE-9669-8E8FDF2A77F5}">
      <dsp:nvSpPr>
        <dsp:cNvPr id="0" name=""/>
        <dsp:cNvSpPr/>
      </dsp:nvSpPr>
      <dsp:spPr>
        <a:xfrm>
          <a:off x="3413632" y="1075602"/>
          <a:ext cx="1501105" cy="10128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ct val="35000"/>
            </a:spcAft>
          </a:pPr>
          <a:r>
            <a:rPr lang="en-GB" sz="1000" kern="1200" dirty="0" smtClean="0"/>
            <a:t>Accuracy of ONS projections of populations aged 4 for each future year</a:t>
          </a:r>
          <a:endParaRPr lang="en-GB" sz="1000" kern="1200" dirty="0"/>
        </a:p>
      </dsp:txBody>
      <dsp:txXfrm>
        <a:off x="3633464" y="1223926"/>
        <a:ext cx="1061441" cy="716169"/>
      </dsp:txXfrm>
    </dsp:sp>
    <dsp:sp modelId="{80107CF4-BED4-4A71-A9DC-5D1025D5F5DB}">
      <dsp:nvSpPr>
        <dsp:cNvPr id="0" name=""/>
        <dsp:cNvSpPr/>
      </dsp:nvSpPr>
      <dsp:spPr>
        <a:xfrm>
          <a:off x="3520080" y="1273864"/>
          <a:ext cx="144098" cy="144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D2FC2E9F-1886-44EB-BE41-D4CE26F0640D}" type="datetimeFigureOut">
              <a:rPr lang="en-GB" smtClean="0"/>
              <a:t>06/06/2019</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557AF520-C387-4D5A-A2D1-C71626312E22}" type="slidenum">
              <a:rPr lang="en-GB" smtClean="0"/>
              <a:t>‹#›</a:t>
            </a:fld>
            <a:endParaRPr lang="en-GB"/>
          </a:p>
        </p:txBody>
      </p:sp>
    </p:spTree>
    <p:extLst>
      <p:ext uri="{BB962C8B-B14F-4D97-AF65-F5344CB8AC3E}">
        <p14:creationId xmlns:p14="http://schemas.microsoft.com/office/powerpoint/2010/main" val="334181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8</a:t>
            </a:fld>
            <a:endParaRPr lang="en-GB"/>
          </a:p>
        </p:txBody>
      </p:sp>
    </p:spTree>
    <p:extLst>
      <p:ext uri="{BB962C8B-B14F-4D97-AF65-F5344CB8AC3E}">
        <p14:creationId xmlns:p14="http://schemas.microsoft.com/office/powerpoint/2010/main" val="24236295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nvPr>
        </p:nvGraphicFramePr>
        <p:xfrm>
          <a:off x="1466" y="1589"/>
          <a:ext cx="1465" cy="1587"/>
        </p:xfrm>
        <a:graphic>
          <a:graphicData uri="http://schemas.openxmlformats.org/presentationml/2006/ole">
            <mc:AlternateContent xmlns:mc="http://schemas.openxmlformats.org/markup-compatibility/2006">
              <mc:Choice xmlns:v="urn:schemas-microsoft-com:vml" Requires="v">
                <p:oleObj spid="_x0000_s2264" name="think-cell Slide" r:id="rId4" imgW="270" imgH="270" progId="TCLayout.ActiveDocument.1">
                  <p:embed/>
                </p:oleObj>
              </mc:Choice>
              <mc:Fallback>
                <p:oleObj name="think-cell Slide" r:id="rId4" imgW="270" imgH="270" progId="TCLayout.ActiveDocument.1">
                  <p:embed/>
                  <p:pic>
                    <p:nvPicPr>
                      <p:cNvPr id="2" name="Object 1" hidden="1"/>
                      <p:cNvPicPr/>
                      <p:nvPr/>
                    </p:nvPicPr>
                    <p:blipFill>
                      <a:blip r:embed="rId5"/>
                      <a:stretch>
                        <a:fillRect/>
                      </a:stretch>
                    </p:blipFill>
                    <p:spPr>
                      <a:xfrm>
                        <a:off x="1466" y="1589"/>
                        <a:ext cx="1465" cy="1587"/>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fld id="{E9403965-1113-4FF4-B2E5-2E7776C5E036}" type="slidenum">
              <a:rPr lang="en-GB" smtClean="0"/>
              <a:t>‹#›</a:t>
            </a:fld>
            <a:endParaRPr lang="en-GB"/>
          </a:p>
        </p:txBody>
      </p:sp>
    </p:spTree>
    <p:extLst>
      <p:ext uri="{BB962C8B-B14F-4D97-AF65-F5344CB8AC3E}">
        <p14:creationId xmlns:p14="http://schemas.microsoft.com/office/powerpoint/2010/main" val="171638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107951" y="240755"/>
            <a:ext cx="8856538" cy="399084"/>
          </a:xfrm>
        </p:spPr>
        <p:txBody>
          <a:bodyPr>
            <a:spAutoFit/>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E9403965-1113-4FF4-B2E5-2E7776C5E036}" type="slidenum">
              <a:rPr lang="en-GB" smtClean="0"/>
              <a:pPr/>
              <a:t>‹#›</a:t>
            </a:fld>
            <a:endParaRPr lang="en-GB"/>
          </a:p>
        </p:txBody>
      </p:sp>
    </p:spTree>
    <p:extLst>
      <p:ext uri="{BB962C8B-B14F-4D97-AF65-F5344CB8AC3E}">
        <p14:creationId xmlns:p14="http://schemas.microsoft.com/office/powerpoint/2010/main" val="139192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normAutofit/>
          </a:bodyPr>
          <a:lstStyle>
            <a:lvl1pPr algn="l">
              <a:defRPr sz="3692" b="1">
                <a:solidFill>
                  <a:schemeClr val="accent5">
                    <a:lumMod val="75000"/>
                  </a:schemeClr>
                </a:solidFill>
                <a:latin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685800" y="3602038"/>
            <a:ext cx="7772400" cy="612153"/>
          </a:xfrm>
        </p:spPr>
        <p:txBody>
          <a:bodyPr>
            <a:normAutofit/>
          </a:bodyPr>
          <a:lstStyle>
            <a:lvl1pPr marL="0" indent="0" algn="l">
              <a:buNone/>
              <a:defRPr sz="1662">
                <a:latin typeface="Calibri" panose="020F0502020204030204" pitchFamily="34" charset="0"/>
              </a:defRPr>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en-US"/>
              <a:t>Click to edit Master subtitle style</a:t>
            </a:r>
          </a:p>
        </p:txBody>
      </p:sp>
      <p:sp>
        <p:nvSpPr>
          <p:cNvPr id="6" name="Slide Number Placeholder 5"/>
          <p:cNvSpPr>
            <a:spLocks noGrp="1"/>
          </p:cNvSpPr>
          <p:nvPr>
            <p:ph type="sldNum" sz="quarter" idx="12"/>
          </p:nvPr>
        </p:nvSpPr>
        <p:spPr>
          <a:xfrm>
            <a:off x="8636000" y="6566446"/>
            <a:ext cx="358775" cy="155496"/>
          </a:xfrm>
          <a:prstGeom prst="rect">
            <a:avLst/>
          </a:prstGeom>
        </p:spPr>
        <p:txBody>
          <a:bodyPr anchor="ctr"/>
          <a:lstStyle>
            <a:lvl1pPr algn="ctr">
              <a:defRPr sz="831"/>
            </a:lvl1pPr>
          </a:lstStyle>
          <a:p>
            <a:fld id="{5D5369AF-0EB7-4BAF-8B64-14FFB1E0C7EA}" type="slidenum">
              <a:rPr lang="en-GB" smtClean="0"/>
              <a:pPr/>
              <a:t>‹#›</a:t>
            </a:fld>
            <a:endParaRPr lang="en-GB" dirty="0"/>
          </a:p>
        </p:txBody>
      </p:sp>
    </p:spTree>
    <p:extLst>
      <p:ext uri="{BB962C8B-B14F-4D97-AF65-F5344CB8AC3E}">
        <p14:creationId xmlns:p14="http://schemas.microsoft.com/office/powerpoint/2010/main" val="4615933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3279033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9D68FF-436E-4298-B308-E91741922589}" type="slidenum">
              <a:rPr lang="en-GB" smtClean="0"/>
              <a:t>‹#›</a:t>
            </a:fld>
            <a:endParaRPr lang="en-GB"/>
          </a:p>
        </p:txBody>
      </p:sp>
    </p:spTree>
    <p:extLst>
      <p:ext uri="{BB962C8B-B14F-4D97-AF65-F5344CB8AC3E}">
        <p14:creationId xmlns:p14="http://schemas.microsoft.com/office/powerpoint/2010/main" val="227469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8"/>
            </p:custDataLs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240" name="think-cell Slide" r:id="rId9" imgW="270" imgH="270" progId="TCLayout.ActiveDocument.1">
                  <p:embed/>
                </p:oleObj>
              </mc:Choice>
              <mc:Fallback>
                <p:oleObj name="think-cell Slide" r:id="rId9" imgW="270" imgH="270" progId="TCLayout.ActiveDocument.1">
                  <p:embed/>
                  <p:pic>
                    <p:nvPicPr>
                      <p:cNvPr id="2" name="Object 1" hidden="1"/>
                      <p:cNvPicPr/>
                      <p:nvPr/>
                    </p:nvPicPr>
                    <p:blipFill>
                      <a:blip r:embed="rId10"/>
                      <a:stretch>
                        <a:fillRect/>
                      </a:stretch>
                    </p:blipFill>
                    <p:spPr>
                      <a:xfrm>
                        <a:off x="1589" y="1590"/>
                        <a:ext cx="1587" cy="1587"/>
                      </a:xfrm>
                      <a:prstGeom prst="rect">
                        <a:avLst/>
                      </a:prstGeom>
                    </p:spPr>
                  </p:pic>
                </p:oleObj>
              </mc:Fallback>
            </mc:AlternateContent>
          </a:graphicData>
        </a:graphic>
      </p:graphicFrame>
      <p:sp>
        <p:nvSpPr>
          <p:cNvPr id="6" name="Slide Number Placeholder 5"/>
          <p:cNvSpPr>
            <a:spLocks noGrp="1"/>
          </p:cNvSpPr>
          <p:nvPr>
            <p:ph type="sldNum" sz="quarter" idx="4"/>
          </p:nvPr>
        </p:nvSpPr>
        <p:spPr>
          <a:xfrm>
            <a:off x="8549531" y="6448253"/>
            <a:ext cx="558974" cy="365125"/>
          </a:xfrm>
          <a:prstGeom prst="rect">
            <a:avLst/>
          </a:prstGeom>
        </p:spPr>
        <p:txBody>
          <a:bodyPr vert="horz" lIns="91440" tIns="45720" rIns="91440" bIns="45720" rtlCol="0" anchor="ctr"/>
          <a:lstStyle>
            <a:lvl1pPr algn="r">
              <a:defRPr sz="923">
                <a:solidFill>
                  <a:schemeClr val="tx1">
                    <a:tint val="75000"/>
                  </a:schemeClr>
                </a:solidFill>
                <a:latin typeface="Arial" panose="020B0604020202020204" pitchFamily="34" charset="0"/>
                <a:cs typeface="Arial" panose="020B0604020202020204" pitchFamily="34" charset="0"/>
              </a:defRPr>
            </a:lvl1pPr>
          </a:lstStyle>
          <a:p>
            <a:fld id="{E9403965-1113-4FF4-B2E5-2E7776C5E036}" type="slidenum">
              <a:rPr lang="en-GB" smtClean="0"/>
              <a:pPr/>
              <a:t>‹#›</a:t>
            </a:fld>
            <a:endParaRPr lang="en-GB"/>
          </a:p>
        </p:txBody>
      </p:sp>
      <p:cxnSp>
        <p:nvCxnSpPr>
          <p:cNvPr id="7" name="Straight Connector 6"/>
          <p:cNvCxnSpPr/>
          <p:nvPr/>
        </p:nvCxnSpPr>
        <p:spPr>
          <a:xfrm>
            <a:off x="0" y="934598"/>
            <a:ext cx="91440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Placeholder 11"/>
          <p:cNvSpPr>
            <a:spLocks noGrp="1"/>
          </p:cNvSpPr>
          <p:nvPr>
            <p:ph type="title"/>
          </p:nvPr>
        </p:nvSpPr>
        <p:spPr>
          <a:xfrm>
            <a:off x="107951" y="115891"/>
            <a:ext cx="8856538" cy="648815"/>
          </a:xfrm>
          <a:prstGeom prst="rect">
            <a:avLst/>
          </a:prstGeom>
        </p:spPr>
        <p:txBody>
          <a:bodyPr vert="horz" lIns="91440" tIns="45720" rIns="91440" bIns="45720" rtlCol="0" anchor="ctr">
            <a:normAutofit/>
          </a:bodyPr>
          <a:lstStyle/>
          <a:p>
            <a:endParaRPr lang="en-GB"/>
          </a:p>
        </p:txBody>
      </p:sp>
    </p:spTree>
    <p:extLst>
      <p:ext uri="{BB962C8B-B14F-4D97-AF65-F5344CB8AC3E}">
        <p14:creationId xmlns:p14="http://schemas.microsoft.com/office/powerpoint/2010/main" val="4850518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0" r:id="rId3"/>
    <p:sldLayoutId id="2147483681" r:id="rId4"/>
    <p:sldLayoutId id="2147483682" r:id="rId5"/>
  </p:sldLayoutIdLst>
  <p:hf hdr="0" ftr="0" dt="0"/>
  <p:txStyles>
    <p:titleStyle>
      <a:lvl1pPr algn="l" defTabSz="844083" rtl="0" eaLnBrk="1" latinLnBrk="0" hangingPunct="1">
        <a:lnSpc>
          <a:spcPct val="90000"/>
        </a:lnSpc>
        <a:spcBef>
          <a:spcPct val="0"/>
        </a:spcBef>
        <a:buNone/>
        <a:defRPr sz="2215" b="1" kern="1200" baseline="0">
          <a:solidFill>
            <a:schemeClr val="tx1"/>
          </a:solidFill>
          <a:latin typeface="Arial" panose="020B0604020202020204" pitchFamily="34" charset="0"/>
          <a:ea typeface="+mj-ea"/>
          <a:cs typeface="Arial" panose="020B0604020202020204" pitchFamily="34" charset="0"/>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8">
          <p15:clr>
            <a:srgbClr val="F26B43"/>
          </p15:clr>
        </p15:guide>
        <p15:guide id="2" orient="horz" pos="59">
          <p15:clr>
            <a:srgbClr val="F26B43"/>
          </p15:clr>
        </p15:guide>
        <p15:guide id="3" pos="564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consult.education.gov.uk/funding-policy-unit/funding-for-send-and-those-who-need-ap-call-for-e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collections/statistics-school-and-pupil-number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14068" tIns="0" rIns="14068" bIns="0" rtlCol="0" anchor="b">
            <a:normAutofit/>
          </a:bodyPr>
          <a:lstStyle/>
          <a:p>
            <a:r>
              <a:rPr lang="en-US" sz="3323" dirty="0">
                <a:solidFill>
                  <a:srgbClr val="254061"/>
                </a:solidFill>
                <a:latin typeface="Arial" panose="020B0604020202020204" pitchFamily="34" charset="0"/>
              </a:rPr>
              <a:t>High Needs Capital</a:t>
            </a:r>
            <a:endParaRPr lang="en-GB" sz="2585" dirty="0">
              <a:solidFill>
                <a:srgbClr val="254061"/>
              </a:solidFill>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5D5369AF-0EB7-4BAF-8B64-14FFB1E0C7EA}" type="slidenum">
              <a:rPr lang="en-GB" smtClean="0">
                <a:solidFill>
                  <a:prstClr val="black"/>
                </a:solidFill>
                <a:latin typeface="Calibri" panose="020F0502020204030204"/>
              </a:rPr>
              <a:pPr/>
              <a:t>1</a:t>
            </a:fld>
            <a:endParaRPr lang="en-GB" dirty="0">
              <a:solidFill>
                <a:prstClr val="black"/>
              </a:solidFill>
              <a:latin typeface="Calibri" panose="020F0502020204030204"/>
            </a:endParaRPr>
          </a:p>
        </p:txBody>
      </p:sp>
      <p:sp>
        <p:nvSpPr>
          <p:cNvPr id="4" name="Subtitle 3"/>
          <p:cNvSpPr>
            <a:spLocks noGrp="1"/>
          </p:cNvSpPr>
          <p:nvPr>
            <p:ph type="subTitle" idx="1"/>
          </p:nvPr>
        </p:nvSpPr>
        <p:spPr/>
        <p:txBody>
          <a:bodyPr vert="horz" wrap="square" lIns="70338" tIns="70338" rIns="70338" bIns="70338" numCol="1" anchor="t" anchorCtr="0" compatLnSpc="1">
            <a:prstTxWarp prst="textNoShape">
              <a:avLst/>
            </a:prstTxWarp>
            <a:normAutofit/>
          </a:bodyPr>
          <a:lstStyle/>
          <a:p>
            <a:r>
              <a:rPr lang="en-GB" dirty="0" smtClean="0">
                <a:latin typeface="Arial" panose="020B0604020202020204" pitchFamily="34" charset="0"/>
                <a:cs typeface="Arial" panose="020B0604020202020204" pitchFamily="34" charset="0"/>
              </a:rPr>
              <a:t>EBDOG workshop: 7 June 2019</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017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and discussion</a:t>
            </a:r>
            <a:endParaRPr lang="en-GB" dirty="0"/>
          </a:p>
        </p:txBody>
      </p:sp>
      <p:sp>
        <p:nvSpPr>
          <p:cNvPr id="3" name="Slide Number Placeholder 2"/>
          <p:cNvSpPr>
            <a:spLocks noGrp="1"/>
          </p:cNvSpPr>
          <p:nvPr>
            <p:ph type="sldNum" sz="quarter" idx="10"/>
          </p:nvPr>
        </p:nvSpPr>
        <p:spPr/>
        <p:txBody>
          <a:bodyPr/>
          <a:lstStyle/>
          <a:p>
            <a:fld id="{E9403965-1113-4FF4-B2E5-2E7776C5E036}" type="slidenum">
              <a:rPr lang="en-GB" smtClean="0"/>
              <a:pPr/>
              <a:t>10</a:t>
            </a:fld>
            <a:endParaRPr lang="en-GB"/>
          </a:p>
        </p:txBody>
      </p:sp>
      <p:sp>
        <p:nvSpPr>
          <p:cNvPr id="4" name="TextBox 3"/>
          <p:cNvSpPr txBox="1"/>
          <p:nvPr/>
        </p:nvSpPr>
        <p:spPr bwMode="auto">
          <a:xfrm>
            <a:off x="254000" y="1384300"/>
            <a:ext cx="8597900"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228600" indent="-228600" fontAlgn="base">
              <a:spcBef>
                <a:spcPct val="0"/>
              </a:spcBef>
              <a:spcAft>
                <a:spcPts val="600"/>
              </a:spcAft>
              <a:buAutoNum type="arabicPeriod"/>
            </a:pPr>
            <a:r>
              <a:rPr kumimoji="0" lang="en-GB"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Please participate in the call</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for evidence </a:t>
            </a:r>
            <a:r>
              <a:rPr kumimoji="0" lang="en-GB"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on funding for children with SEND and</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who require Alternative Provision (closes 31 </a:t>
            </a:r>
            <a:r>
              <a:rPr lang="en-GB" sz="1600" kern="0" dirty="0">
                <a:solidFill>
                  <a:prstClr val="black"/>
                </a:solidFill>
                <a:latin typeface="Arial" panose="020B0604020202020204" pitchFamily="34" charset="0"/>
                <a:cs typeface="Arial" panose="020B0604020202020204" pitchFamily="34" charset="0"/>
              </a:rPr>
              <a:t>July): </a:t>
            </a:r>
            <a:r>
              <a:rPr lang="en-GB" sz="1600" kern="0" dirty="0">
                <a:solidFill>
                  <a:prstClr val="black"/>
                </a:solidFill>
                <a:latin typeface="Arial" panose="020B0604020202020204" pitchFamily="34" charset="0"/>
                <a:cs typeface="Arial" panose="020B0604020202020204" pitchFamily="34" charset="0"/>
                <a:hlinkClick r:id="rId2"/>
              </a:rPr>
              <a:t>https://consult.education.gov.uk/funding-policy-unit/funding-for-send-and-those-who-need-ap-call-for-ev</a:t>
            </a:r>
            <a:r>
              <a:rPr lang="en-GB" sz="1600" kern="0" dirty="0" smtClean="0">
                <a:solidFill>
                  <a:prstClr val="black"/>
                </a:solidFill>
                <a:latin typeface="Arial" panose="020B0604020202020204" pitchFamily="34" charset="0"/>
                <a:cs typeface="Arial" panose="020B0604020202020204" pitchFamily="34" charset="0"/>
                <a:hlinkClick r:id="rId2"/>
              </a:rPr>
              <a:t>/</a:t>
            </a:r>
            <a:r>
              <a:rPr lang="en-GB" sz="1600" kern="0" dirty="0" smtClean="0">
                <a:solidFill>
                  <a:prstClr val="black"/>
                </a:solidFill>
                <a:latin typeface="Arial" panose="020B0604020202020204" pitchFamily="34" charset="0"/>
                <a:cs typeface="Arial" panose="020B0604020202020204" pitchFamily="34" charset="0"/>
              </a:rPr>
              <a:t> </a:t>
            </a:r>
            <a:endPar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endParaRPr lang="en-GB" sz="1600" kern="0" baseline="0" dirty="0">
              <a:solidFill>
                <a:prstClr val="black"/>
              </a:solidFill>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r>
              <a:rPr kumimoji="0" lang="en-GB"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What is your overall strategy</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for dealing with High Needs pressures?</a:t>
            </a:r>
          </a:p>
          <a:p>
            <a:pPr marL="228600" indent="-228600" fontAlgn="base">
              <a:spcBef>
                <a:spcPct val="0"/>
              </a:spcBef>
              <a:spcAft>
                <a:spcPts val="600"/>
              </a:spcAft>
              <a:buAutoNum type="arabicPeriod"/>
            </a:pPr>
            <a:endParaRPr lang="en-GB" sz="1600" kern="0" dirty="0">
              <a:solidFill>
                <a:prstClr val="black"/>
              </a:solidFill>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What is the role of capital in that? How directly do you link the two – for example in terms of associating capital spend with revenue savings?</a:t>
            </a:r>
          </a:p>
          <a:p>
            <a:pPr marL="228600" indent="-228600" fontAlgn="base">
              <a:spcBef>
                <a:spcPct val="0"/>
              </a:spcBef>
              <a:spcAft>
                <a:spcPts val="600"/>
              </a:spcAft>
              <a:buAutoNum type="arabicPeriod"/>
            </a:pPr>
            <a:endParaRPr lang="en-GB" sz="1600" kern="0" baseline="0" dirty="0">
              <a:solidFill>
                <a:prstClr val="black"/>
              </a:solidFill>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What </a:t>
            </a:r>
            <a:r>
              <a:rPr lang="en-GB" sz="1600" kern="0" noProof="0" dirty="0" smtClean="0">
                <a:solidFill>
                  <a:prstClr val="black"/>
                </a:solidFill>
                <a:latin typeface="Arial" panose="020B0604020202020204" pitchFamily="34" charset="0"/>
                <a:cs typeface="Arial" panose="020B0604020202020204" pitchFamily="34" charset="0"/>
              </a:rPr>
              <a:t>c</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ould DfE do to </a:t>
            </a:r>
            <a:r>
              <a:rPr lang="en-GB" sz="1600" kern="0" dirty="0" smtClean="0">
                <a:solidFill>
                  <a:prstClr val="black"/>
                </a:solidFill>
                <a:latin typeface="Arial" panose="020B0604020202020204" pitchFamily="34" charset="0"/>
                <a:cs typeface="Arial" panose="020B0604020202020204" pitchFamily="34" charset="0"/>
              </a:rPr>
              <a:t>support local authorities?</a:t>
            </a:r>
          </a:p>
          <a:p>
            <a:pPr marL="228600" indent="-228600" fontAlgn="base">
              <a:spcBef>
                <a:spcPct val="0"/>
              </a:spcBef>
              <a:spcAft>
                <a:spcPts val="600"/>
              </a:spcAft>
              <a:buAutoNum type="arabicPeriod"/>
            </a:pPr>
            <a:endParaRPr kumimoji="0" lang="en-GB" sz="16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r>
              <a:rPr kumimoji="0" lang="en-GB"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We currently</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provide capital allocations to local authorities, and build new special free schools through a central bidding round. What balance should we look for going forwards?</a:t>
            </a:r>
          </a:p>
          <a:p>
            <a:pPr marL="228600" indent="-228600" fontAlgn="base">
              <a:spcBef>
                <a:spcPct val="0"/>
              </a:spcBef>
              <a:spcAft>
                <a:spcPts val="600"/>
              </a:spcAft>
              <a:buAutoNum type="arabicPeriod"/>
            </a:pPr>
            <a:endParaRPr lang="en-GB" sz="1600" kern="0" dirty="0">
              <a:solidFill>
                <a:prstClr val="black"/>
              </a:solidFill>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How best should we look to ensure sufficient and suitable places exist for post-16 young people?</a:t>
            </a:r>
          </a:p>
          <a:p>
            <a:pPr marL="228600" indent="-228600" fontAlgn="base">
              <a:spcBef>
                <a:spcPct val="0"/>
              </a:spcBef>
              <a:spcAft>
                <a:spcPts val="600"/>
              </a:spcAft>
              <a:buAutoNum type="arabicPeriod"/>
            </a:pPr>
            <a:endParaRPr lang="en-GB" sz="1200" kern="0" baseline="0" dirty="0">
              <a:solidFill>
                <a:prstClr val="black"/>
              </a:solidFill>
              <a:latin typeface="Arial" panose="020B0604020202020204" pitchFamily="34" charset="0"/>
              <a:cs typeface="Arial" panose="020B0604020202020204" pitchFamily="34" charset="0"/>
            </a:endParaRPr>
          </a:p>
          <a:p>
            <a:pPr marL="228600" indent="-228600" fontAlgn="base">
              <a:spcBef>
                <a:spcPct val="0"/>
              </a:spcBef>
              <a:spcAft>
                <a:spcPts val="600"/>
              </a:spcAft>
              <a:buAutoNum type="arabicPeriod"/>
            </a:pPr>
            <a:endParaRPr kumimoji="0" lang="en-GB" sz="12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95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951" y="87380"/>
            <a:ext cx="8856538" cy="705834"/>
          </a:xfrm>
        </p:spPr>
        <p:txBody>
          <a:bodyPr/>
          <a:lstStyle/>
          <a:p>
            <a:r>
              <a:rPr lang="en-GB" dirty="0" smtClean="0"/>
              <a:t>Context: an increase in children with EHCPs, and increasing reliance on specialist and independent settings</a:t>
            </a:r>
            <a:endParaRPr lang="en-GB" dirty="0"/>
          </a:p>
        </p:txBody>
      </p:sp>
      <p:sp>
        <p:nvSpPr>
          <p:cNvPr id="4" name="Slide Number Placeholder 3"/>
          <p:cNvSpPr>
            <a:spLocks noGrp="1"/>
          </p:cNvSpPr>
          <p:nvPr>
            <p:ph type="sldNum" sz="quarter" idx="4294967295"/>
          </p:nvPr>
        </p:nvSpPr>
        <p:spPr>
          <a:xfrm>
            <a:off x="8785225" y="6565900"/>
            <a:ext cx="358775" cy="155575"/>
          </a:xfrm>
        </p:spPr>
        <p:txBody>
          <a:bodyPr/>
          <a:lstStyle/>
          <a:p>
            <a:fld id="{5D5369AF-0EB7-4BAF-8B64-14FFB1E0C7EA}" type="slidenum">
              <a:rPr lang="en-GB" smtClean="0"/>
              <a:pPr/>
              <a:t>2</a:t>
            </a:fld>
            <a:endParaRPr lang="en-GB" dirty="0"/>
          </a:p>
        </p:txBody>
      </p:sp>
      <p:sp>
        <p:nvSpPr>
          <p:cNvPr id="7" name="TextBox 6"/>
          <p:cNvSpPr txBox="1"/>
          <p:nvPr/>
        </p:nvSpPr>
        <p:spPr bwMode="auto">
          <a:xfrm>
            <a:off x="180390" y="1127114"/>
            <a:ext cx="4607883" cy="463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285750" indent="-285750" fontAlgn="base">
              <a:spcBef>
                <a:spcPct val="0"/>
              </a:spcBef>
              <a:spcAft>
                <a:spcPts val="600"/>
              </a:spcAft>
              <a:buFont typeface="Arial" panose="020B0604020202020204" pitchFamily="34" charset="0"/>
              <a:buChar char="•"/>
            </a:pPr>
            <a:r>
              <a:rPr lang="en-GB" sz="1600" kern="0" dirty="0" smtClean="0">
                <a:solidFill>
                  <a:prstClr val="black"/>
                </a:solidFill>
                <a:latin typeface="Arial" panose="020B0604020202020204" pitchFamily="34" charset="0"/>
                <a:cs typeface="Arial" panose="020B0604020202020204" pitchFamily="34" charset="0"/>
              </a:rPr>
              <a:t>Increase in EHCP volumes driven by demographic growth, and increasing EHCP </a:t>
            </a:r>
            <a:r>
              <a:rPr lang="en-GB" sz="1600" kern="0" dirty="0" smtClean="0">
                <a:solidFill>
                  <a:prstClr val="black"/>
                </a:solidFill>
                <a:latin typeface="Arial" panose="020B0604020202020204" pitchFamily="34" charset="0"/>
                <a:cs typeface="Arial" panose="020B0604020202020204" pitchFamily="34" charset="0"/>
              </a:rPr>
              <a:t>rates</a:t>
            </a:r>
            <a:endParaRPr lang="en-GB" sz="1600" kern="0" dirty="0" smtClean="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ts val="600"/>
              </a:spcAft>
              <a:buFont typeface="Arial" panose="020B0604020202020204" pitchFamily="34" charset="0"/>
              <a:buChar char="•"/>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11% increase between January 2018 and </a:t>
            </a: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2019</a:t>
            </a:r>
            <a:endPar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742950" lvl="1" indent="-285750" fontAlgn="base">
              <a:spcBef>
                <a:spcPct val="0"/>
              </a:spcBef>
              <a:spcAft>
                <a:spcPts val="600"/>
              </a:spcAft>
              <a:buFont typeface="Arial" panose="020B0604020202020204" pitchFamily="34" charset="0"/>
              <a:buChar char="•"/>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Increases more pronounced at post-16 level and for primary age children</a:t>
            </a:r>
          </a:p>
          <a:p>
            <a:pPr marL="285750" indent="-285750" fontAlgn="base">
              <a:spcBef>
                <a:spcPct val="0"/>
              </a:spcBef>
              <a:spcAft>
                <a:spcPts val="600"/>
              </a:spcAft>
              <a:buFont typeface="Arial" panose="020B0604020202020204" pitchFamily="34" charset="0"/>
              <a:buChar char="•"/>
            </a:pPr>
            <a:endPar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indent="-285750" fontAlgn="base">
              <a:spcBef>
                <a:spcPct val="0"/>
              </a:spcBef>
              <a:spcAft>
                <a:spcPts val="600"/>
              </a:spcAft>
              <a:buFont typeface="Arial" panose="020B0604020202020204" pitchFamily="34" charset="0"/>
              <a:buChar char="•"/>
            </a:pPr>
            <a:r>
              <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Compounding effect as demographic bulge moves through the system</a:t>
            </a:r>
          </a:p>
          <a:p>
            <a:pPr marL="285750" indent="-285750" fontAlgn="base">
              <a:spcBef>
                <a:spcPct val="0"/>
              </a:spcBef>
              <a:spcAft>
                <a:spcPts val="600"/>
              </a:spcAft>
              <a:buFont typeface="Arial" panose="020B0604020202020204" pitchFamily="34" charset="0"/>
              <a:buChar char="•"/>
            </a:pPr>
            <a:endParaRPr kumimoji="0" lang="en-GB" sz="1600" b="0" i="0" u="none" strike="noStrike" kern="0" cap="none" spc="0" normalizeH="0" noProof="0" dirty="0" smtClean="0">
              <a:ln>
                <a:noFill/>
              </a:ln>
              <a:solidFill>
                <a:prstClr val="black"/>
              </a:solidFill>
              <a:effectLst/>
              <a:uLnTx/>
              <a:uFillTx/>
              <a:latin typeface="Arial" panose="020B0604020202020204" pitchFamily="34" charset="0"/>
              <a:cs typeface="Arial" panose="020B0604020202020204" pitchFamily="34" charset="0"/>
            </a:endParaRPr>
          </a:p>
          <a:p>
            <a:pPr marL="285750" indent="-285750" fontAlgn="base">
              <a:spcBef>
                <a:spcPct val="0"/>
              </a:spcBef>
              <a:spcAft>
                <a:spcPts val="600"/>
              </a:spcAft>
              <a:buFont typeface="Arial" panose="020B0604020202020204" pitchFamily="34" charset="0"/>
              <a:buChar char="•"/>
            </a:pPr>
            <a:r>
              <a:rPr kumimoji="0" lang="en-GB" sz="1600" b="0" i="0" u="none" strike="noStrike" kern="0" cap="none" spc="0" normalizeH="0" noProof="0" dirty="0" smtClean="0">
                <a:ln>
                  <a:noFill/>
                </a:ln>
                <a:effectLst/>
                <a:uLnTx/>
                <a:uFillTx/>
                <a:latin typeface="Arial" panose="020B0604020202020204" pitchFamily="34" charset="0"/>
                <a:cs typeface="Arial" panose="020B0604020202020204" pitchFamily="34" charset="0"/>
              </a:rPr>
              <a:t>Increased demand on the High Needs budget, driven by:</a:t>
            </a:r>
          </a:p>
          <a:p>
            <a:pPr marL="628650" lvl="1" indent="-171450" fontAlgn="base">
              <a:spcBef>
                <a:spcPct val="0"/>
              </a:spcBef>
              <a:spcAft>
                <a:spcPts val="600"/>
              </a:spcAft>
              <a:buFont typeface="Arial" panose="020B0604020202020204" pitchFamily="34" charset="0"/>
              <a:buChar char="•"/>
            </a:pPr>
            <a:r>
              <a:rPr lang="en-GB" sz="1600" kern="0" dirty="0">
                <a:latin typeface="Arial" panose="020B0604020202020204" pitchFamily="34" charset="0"/>
                <a:cs typeface="Arial" panose="020B0604020202020204" pitchFamily="34" charset="0"/>
              </a:rPr>
              <a:t>Demographic growth</a:t>
            </a:r>
          </a:p>
          <a:p>
            <a:pPr marL="628650" lvl="1" indent="-171450" fontAlgn="base">
              <a:spcBef>
                <a:spcPct val="0"/>
              </a:spcBef>
              <a:spcAft>
                <a:spcPts val="600"/>
              </a:spcAft>
              <a:buFont typeface="Arial" panose="020B0604020202020204" pitchFamily="34" charset="0"/>
              <a:buChar char="•"/>
            </a:pPr>
            <a:r>
              <a:rPr lang="en-GB" sz="1600" kern="0" dirty="0">
                <a:latin typeface="Arial" panose="020B0604020202020204" pitchFamily="34" charset="0"/>
                <a:cs typeface="Arial" panose="020B0604020202020204" pitchFamily="34" charset="0"/>
              </a:rPr>
              <a:t>Increasing EHCP rates</a:t>
            </a:r>
          </a:p>
          <a:p>
            <a:pPr marL="628650" lvl="1" indent="-171450" fontAlgn="base">
              <a:spcBef>
                <a:spcPct val="0"/>
              </a:spcBef>
              <a:spcAft>
                <a:spcPts val="600"/>
              </a:spcAft>
              <a:buFont typeface="Arial" panose="020B0604020202020204" pitchFamily="34" charset="0"/>
              <a:buChar char="•"/>
            </a:pPr>
            <a:r>
              <a:rPr lang="en-GB" sz="1600" kern="0" dirty="0">
                <a:latin typeface="Arial" panose="020B0604020202020204" pitchFamily="34" charset="0"/>
                <a:cs typeface="Arial" panose="020B0604020202020204" pitchFamily="34" charset="0"/>
              </a:rPr>
              <a:t>Drift towards more specialist </a:t>
            </a:r>
            <a:r>
              <a:rPr lang="en-GB" sz="1600" kern="0" dirty="0" smtClean="0">
                <a:latin typeface="Arial" panose="020B0604020202020204" pitchFamily="34" charset="0"/>
                <a:cs typeface="Arial" panose="020B0604020202020204" pitchFamily="34" charset="0"/>
              </a:rPr>
              <a:t>provision</a:t>
            </a:r>
            <a:endParaRPr lang="en-GB" sz="1600" kern="0" dirty="0" smtClean="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a:stretch>
            <a:fillRect/>
          </a:stretch>
        </p:blipFill>
        <p:spPr>
          <a:xfrm>
            <a:off x="4711700" y="4165600"/>
            <a:ext cx="4252789" cy="2555875"/>
          </a:xfrm>
          <a:prstGeom prst="rect">
            <a:avLst/>
          </a:prstGeom>
        </p:spPr>
      </p:pic>
      <p:pic>
        <p:nvPicPr>
          <p:cNvPr id="6" name="Picture 5"/>
          <p:cNvPicPr>
            <a:picLocks noChangeAspect="1"/>
          </p:cNvPicPr>
          <p:nvPr/>
        </p:nvPicPr>
        <p:blipFill>
          <a:blip r:embed="rId3"/>
          <a:stretch>
            <a:fillRect/>
          </a:stretch>
        </p:blipFill>
        <p:spPr>
          <a:xfrm>
            <a:off x="4711699" y="1206279"/>
            <a:ext cx="4435971" cy="2473278"/>
          </a:xfrm>
          <a:prstGeom prst="rect">
            <a:avLst/>
          </a:prstGeom>
        </p:spPr>
      </p:pic>
    </p:spTree>
    <p:extLst>
      <p:ext uri="{BB962C8B-B14F-4D97-AF65-F5344CB8AC3E}">
        <p14:creationId xmlns:p14="http://schemas.microsoft.com/office/powerpoint/2010/main" val="3827698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1" y="87380"/>
            <a:ext cx="8856538" cy="705834"/>
          </a:xfrm>
        </p:spPr>
        <p:txBody>
          <a:bodyPr/>
          <a:lstStyle/>
          <a:p>
            <a:r>
              <a:rPr lang="en-GB" dirty="0" smtClean="0"/>
              <a:t>The capital story so far: </a:t>
            </a:r>
            <a:br>
              <a:rPr lang="en-GB" dirty="0" smtClean="0"/>
            </a:br>
            <a:r>
              <a:rPr lang="en-GB" dirty="0" smtClean="0"/>
              <a:t>capital direct to LAs + special </a:t>
            </a:r>
            <a:r>
              <a:rPr lang="en-GB" dirty="0" smtClean="0"/>
              <a:t>and </a:t>
            </a:r>
            <a:r>
              <a:rPr lang="en-GB" dirty="0" smtClean="0"/>
              <a:t>AP free schools</a:t>
            </a:r>
            <a:endParaRPr lang="en-GB" dirty="0"/>
          </a:p>
        </p:txBody>
      </p:sp>
      <p:sp>
        <p:nvSpPr>
          <p:cNvPr id="3" name="Slide Number Placeholder 2"/>
          <p:cNvSpPr>
            <a:spLocks noGrp="1"/>
          </p:cNvSpPr>
          <p:nvPr>
            <p:ph type="sldNum" sz="quarter" idx="10"/>
          </p:nvPr>
        </p:nvSpPr>
        <p:spPr/>
        <p:txBody>
          <a:bodyPr/>
          <a:lstStyle/>
          <a:p>
            <a:fld id="{E9403965-1113-4FF4-B2E5-2E7776C5E036}" type="slidenum">
              <a:rPr lang="en-GB" smtClean="0"/>
              <a:pPr/>
              <a:t>3</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530028763"/>
              </p:ext>
            </p:extLst>
          </p:nvPr>
        </p:nvGraphicFramePr>
        <p:xfrm>
          <a:off x="2499485" y="5213550"/>
          <a:ext cx="6096000" cy="1390015"/>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3133222735"/>
                    </a:ext>
                  </a:extLst>
                </a:gridCol>
                <a:gridCol w="2032000">
                  <a:extLst>
                    <a:ext uri="{9D8B030D-6E8A-4147-A177-3AD203B41FA5}">
                      <a16:colId xmlns:a16="http://schemas.microsoft.com/office/drawing/2014/main" val="3549913984"/>
                    </a:ext>
                  </a:extLst>
                </a:gridCol>
                <a:gridCol w="2032000">
                  <a:extLst>
                    <a:ext uri="{9D8B030D-6E8A-4147-A177-3AD203B41FA5}">
                      <a16:colId xmlns:a16="http://schemas.microsoft.com/office/drawing/2014/main" val="163224191"/>
                    </a:ext>
                  </a:extLst>
                </a:gridCol>
              </a:tblGrid>
              <a:tr h="826135">
                <a:tc>
                  <a:txBody>
                    <a:bodyPr/>
                    <a:lstStyle/>
                    <a:p>
                      <a:pPr>
                        <a:spcAft>
                          <a:spcPts val="0"/>
                        </a:spcAft>
                      </a:pPr>
                      <a:r>
                        <a:rPr lang="en-GB" sz="1400" dirty="0">
                          <a:effectLst/>
                          <a:latin typeface="Arial" panose="020B0604020202020204" pitchFamily="34" charset="0"/>
                          <a:cs typeface="Arial" panose="020B0604020202020204" pitchFamily="34" charset="0"/>
                        </a:rPr>
                        <a:t>Type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a:effectLst/>
                          <a:latin typeface="Arial" panose="020B0604020202020204" pitchFamily="34" charset="0"/>
                          <a:cs typeface="Arial" panose="020B0604020202020204" pitchFamily="34" charset="0"/>
                        </a:rPr>
                        <a:t>Open (2011-now)</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a:effectLst/>
                          <a:latin typeface="Arial" panose="020B0604020202020204" pitchFamily="34" charset="0"/>
                          <a:cs typeface="Arial" panose="020B0604020202020204" pitchFamily="34" charset="0"/>
                        </a:rPr>
                        <a:t>Pipeline (expected to open by 2023)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941641706"/>
                  </a:ext>
                </a:extLst>
              </a:tr>
              <a:tr h="244012">
                <a:tc>
                  <a:txBody>
                    <a:bodyPr/>
                    <a:lstStyle/>
                    <a:p>
                      <a:pPr>
                        <a:spcAft>
                          <a:spcPts val="0"/>
                        </a:spcAft>
                      </a:pPr>
                      <a:r>
                        <a:rPr lang="en-GB" sz="1400">
                          <a:effectLst/>
                          <a:latin typeface="Arial" panose="020B0604020202020204" pitchFamily="34" charset="0"/>
                          <a:cs typeface="Arial" panose="020B0604020202020204" pitchFamily="34" charset="0"/>
                        </a:rPr>
                        <a:t>Special free schools</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a:effectLst/>
                          <a:latin typeface="Arial" panose="020B0604020202020204" pitchFamily="34" charset="0"/>
                          <a:cs typeface="Arial" panose="020B0604020202020204" pitchFamily="34" charset="0"/>
                        </a:rPr>
                        <a:t>34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a:effectLst/>
                          <a:latin typeface="Arial" panose="020B0604020202020204" pitchFamily="34" charset="0"/>
                          <a:cs typeface="Arial" panose="020B0604020202020204" pitchFamily="34" charset="0"/>
                        </a:rPr>
                        <a:t>91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2529237928"/>
                  </a:ext>
                </a:extLst>
              </a:tr>
              <a:tr h="274320">
                <a:tc>
                  <a:txBody>
                    <a:bodyPr/>
                    <a:lstStyle/>
                    <a:p>
                      <a:pPr>
                        <a:spcAft>
                          <a:spcPts val="0"/>
                        </a:spcAft>
                      </a:pPr>
                      <a:r>
                        <a:rPr lang="en-GB" sz="1400">
                          <a:effectLst/>
                          <a:latin typeface="Arial" panose="020B0604020202020204" pitchFamily="34" charset="0"/>
                          <a:cs typeface="Arial" panose="020B0604020202020204" pitchFamily="34" charset="0"/>
                        </a:rPr>
                        <a:t>AP free schools</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a:effectLst/>
                          <a:latin typeface="Arial" panose="020B0604020202020204" pitchFamily="34" charset="0"/>
                          <a:cs typeface="Arial" panose="020B0604020202020204" pitchFamily="34" charset="0"/>
                        </a:rPr>
                        <a:t>43</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a:spcAft>
                          <a:spcPts val="0"/>
                        </a:spcAft>
                      </a:pPr>
                      <a:r>
                        <a:rPr lang="en-GB" sz="1400" dirty="0">
                          <a:effectLst/>
                          <a:latin typeface="Arial" panose="020B0604020202020204" pitchFamily="34" charset="0"/>
                          <a:cs typeface="Arial" panose="020B0604020202020204" pitchFamily="34" charset="0"/>
                        </a:rPr>
                        <a:t>13</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2553037460"/>
                  </a:ext>
                </a:extLst>
              </a:tr>
            </a:tbl>
          </a:graphicData>
        </a:graphic>
      </p:graphicFrame>
      <p:sp>
        <p:nvSpPr>
          <p:cNvPr id="5" name="TextBox 4"/>
          <p:cNvSpPr txBox="1"/>
          <p:nvPr/>
        </p:nvSpPr>
        <p:spPr bwMode="auto">
          <a:xfrm>
            <a:off x="370864" y="1152525"/>
            <a:ext cx="833071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285750" indent="-285750" fontAlgn="base">
              <a:spcBef>
                <a:spcPct val="0"/>
              </a:spcBef>
              <a:spcAft>
                <a:spcPts val="600"/>
              </a:spcAft>
              <a:buFont typeface="Arial" panose="020B0604020202020204" pitchFamily="34" charset="0"/>
              <a:buChar char="•"/>
            </a:pPr>
            <a:r>
              <a:rPr lang="en-GB" sz="1600" kern="0" dirty="0">
                <a:solidFill>
                  <a:prstClr val="black"/>
                </a:solidFill>
                <a:latin typeface="Arial" panose="020B0604020202020204" pitchFamily="34" charset="0"/>
                <a:cs typeface="Arial" panose="020B0604020202020204" pitchFamily="34" charset="0"/>
              </a:rPr>
              <a:t>Capital funding allocations to </a:t>
            </a:r>
            <a:r>
              <a:rPr lang="en-GB" sz="1600" kern="0" dirty="0" smtClean="0">
                <a:solidFill>
                  <a:prstClr val="black"/>
                </a:solidFill>
                <a:latin typeface="Arial" panose="020B0604020202020204" pitchFamily="34" charset="0"/>
                <a:cs typeface="Arial" panose="020B0604020202020204" pitchFamily="34" charset="0"/>
              </a:rPr>
              <a:t>LAs </a:t>
            </a:r>
            <a:r>
              <a:rPr lang="en-GB" sz="1600" kern="0" dirty="0">
                <a:solidFill>
                  <a:prstClr val="black"/>
                </a:solidFill>
                <a:latin typeface="Arial" panose="020B0604020202020204" pitchFamily="34" charset="0"/>
                <a:cs typeface="Arial" panose="020B0604020202020204" pitchFamily="34" charset="0"/>
              </a:rPr>
              <a:t>increased </a:t>
            </a:r>
            <a:r>
              <a:rPr lang="en-GB" sz="1600" kern="0" dirty="0" smtClean="0">
                <a:solidFill>
                  <a:prstClr val="black"/>
                </a:solidFill>
                <a:latin typeface="Arial" panose="020B0604020202020204" pitchFamily="34" charset="0"/>
                <a:cs typeface="Arial" panose="020B0604020202020204" pitchFamily="34" charset="0"/>
              </a:rPr>
              <a:t>from £215m to </a:t>
            </a:r>
            <a:r>
              <a:rPr lang="en-GB" sz="1600" kern="0" dirty="0">
                <a:solidFill>
                  <a:prstClr val="black"/>
                </a:solidFill>
                <a:latin typeface="Arial" panose="020B0604020202020204" pitchFamily="34" charset="0"/>
                <a:cs typeface="Arial" panose="020B0604020202020204" pitchFamily="34" charset="0"/>
              </a:rPr>
              <a:t>£365m, 2018-21</a:t>
            </a:r>
          </a:p>
          <a:p>
            <a:pPr marL="285750" indent="-285750" fontAlgn="base">
              <a:spcBef>
                <a:spcPct val="0"/>
              </a:spcBef>
              <a:spcAft>
                <a:spcPts val="600"/>
              </a:spcAft>
              <a:buFont typeface="Arial" panose="020B0604020202020204" pitchFamily="34" charset="0"/>
              <a:buChar char="•"/>
            </a:pPr>
            <a:endParaRPr lang="en-GB" sz="1600" kern="0" dirty="0">
              <a:solidFill>
                <a:prstClr val="black"/>
              </a:solidFill>
              <a:latin typeface="Arial" panose="020B0604020202020204" pitchFamily="34" charset="0"/>
              <a:cs typeface="Arial" panose="020B0604020202020204" pitchFamily="34" charset="0"/>
            </a:endParaRPr>
          </a:p>
          <a:p>
            <a:pPr marL="285750" indent="-285750" fontAlgn="base">
              <a:spcBef>
                <a:spcPct val="0"/>
              </a:spcBef>
              <a:buFont typeface="Arial" panose="020B0604020202020204" pitchFamily="34" charset="0"/>
              <a:buChar char="•"/>
            </a:pPr>
            <a:r>
              <a:rPr lang="en-GB" sz="1600" kern="0" dirty="0">
                <a:solidFill>
                  <a:prstClr val="black"/>
                </a:solidFill>
                <a:latin typeface="Arial" panose="020B0604020202020204" pitchFamily="34" charset="0"/>
                <a:cs typeface="Arial" panose="020B0604020202020204" pitchFamily="34" charset="0"/>
              </a:rPr>
              <a:t>Ramped up delivery of special and AP free </a:t>
            </a:r>
            <a:r>
              <a:rPr lang="en-GB" sz="1600" kern="0" dirty="0" smtClean="0">
                <a:solidFill>
                  <a:prstClr val="black"/>
                </a:solidFill>
                <a:latin typeface="Arial" panose="020B0604020202020204" pitchFamily="34" charset="0"/>
                <a:cs typeface="Arial" panose="020B0604020202020204" pitchFamily="34" charset="0"/>
              </a:rPr>
              <a:t>schools:</a:t>
            </a:r>
          </a:p>
          <a:p>
            <a:pPr fontAlgn="base">
              <a:spcBef>
                <a:spcPct val="0"/>
              </a:spcBef>
            </a:pPr>
            <a:endParaRPr lang="en-US" sz="1600" dirty="0">
              <a:latin typeface="Arial" panose="020B0604020202020204" pitchFamily="34" charset="0"/>
              <a:cs typeface="Arial" panose="020B0604020202020204" pitchFamily="34" charset="0"/>
            </a:endParaRPr>
          </a:p>
          <a:p>
            <a:pPr marL="628650" lvl="1" indent="-171450" fontAlgn="base">
              <a:spcBef>
                <a:spcPct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Opening </a:t>
            </a:r>
            <a:r>
              <a:rPr lang="en-US" sz="1600" dirty="0">
                <a:latin typeface="Arial" panose="020B0604020202020204" pitchFamily="34" charset="0"/>
                <a:cs typeface="Arial" panose="020B0604020202020204" pitchFamily="34" charset="0"/>
              </a:rPr>
              <a:t>AP and special free schools has shown that the </a:t>
            </a:r>
            <a:r>
              <a:rPr lang="en-US" sz="1600" b="1" dirty="0">
                <a:latin typeface="Arial" panose="020B0604020202020204" pitchFamily="34" charset="0"/>
                <a:cs typeface="Arial" panose="020B0604020202020204" pitchFamily="34" charset="0"/>
              </a:rPr>
              <a:t>commitment from local authorities </a:t>
            </a:r>
            <a:r>
              <a:rPr lang="en-US" sz="1600" dirty="0">
                <a:latin typeface="Arial" panose="020B0604020202020204" pitchFamily="34" charset="0"/>
                <a:cs typeface="Arial" panose="020B0604020202020204" pitchFamily="34" charset="0"/>
              </a:rPr>
              <a:t>is important so that the new schools complement the local education offer and are a close match for what families need.   </a:t>
            </a:r>
          </a:p>
          <a:p>
            <a:pPr marL="628650" lvl="1" indent="-171450" fontAlgn="base">
              <a:spcBef>
                <a:spcPct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Changes </a:t>
            </a:r>
            <a:r>
              <a:rPr lang="en-US" sz="1600" dirty="0">
                <a:latin typeface="Arial" panose="020B0604020202020204" pitchFamily="34" charset="0"/>
                <a:cs typeface="Arial" panose="020B0604020202020204" pitchFamily="34" charset="0"/>
              </a:rPr>
              <a:t>to the process for opening new special and AP schools to allow local authorities to set out their case for why a new special or AP free school would benefit their area. </a:t>
            </a:r>
            <a:endParaRPr lang="en-US" sz="1600" dirty="0" smtClean="0">
              <a:latin typeface="Arial" panose="020B0604020202020204" pitchFamily="34" charset="0"/>
              <a:cs typeface="Arial" panose="020B0604020202020204" pitchFamily="34" charset="0"/>
            </a:endParaRPr>
          </a:p>
          <a:p>
            <a:pPr marL="628650" lvl="1" indent="-171450" fontAlgn="base">
              <a:spcBef>
                <a:spcPct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In </a:t>
            </a:r>
            <a:r>
              <a:rPr lang="en-US" sz="1600" dirty="0">
                <a:latin typeface="Arial" panose="020B0604020202020204" pitchFamily="34" charset="0"/>
                <a:cs typeface="Arial" panose="020B0604020202020204" pitchFamily="34" charset="0"/>
              </a:rPr>
              <a:t>March, we approved 39 bids from LA bids to establish new schools through this </a:t>
            </a:r>
            <a:r>
              <a:rPr lang="en-US" sz="1600" dirty="0" smtClean="0">
                <a:latin typeface="Arial" panose="020B0604020202020204" pitchFamily="34" charset="0"/>
                <a:cs typeface="Arial" panose="020B0604020202020204" pitchFamily="34" charset="0"/>
              </a:rPr>
              <a:t>route</a:t>
            </a:r>
            <a:endParaRPr lang="en-US" sz="1600" dirty="0">
              <a:latin typeface="Arial" panose="020B0604020202020204" pitchFamily="34" charset="0"/>
              <a:cs typeface="Arial" panose="020B0604020202020204" pitchFamily="34" charset="0"/>
            </a:endParaRPr>
          </a:p>
          <a:p>
            <a:pPr marL="628650" lvl="1" indent="-171450" fontAlgn="base">
              <a:spcBef>
                <a:spcPct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This </a:t>
            </a:r>
            <a:r>
              <a:rPr lang="en-US" sz="1600" dirty="0">
                <a:latin typeface="Arial" panose="020B0604020202020204" pitchFamily="34" charset="0"/>
                <a:cs typeface="Arial" panose="020B0604020202020204" pitchFamily="34" charset="0"/>
              </a:rPr>
              <a:t>approach enables us to establish new </a:t>
            </a:r>
            <a:r>
              <a:rPr lang="en-US" sz="1600" b="1" dirty="0">
                <a:latin typeface="Arial" panose="020B0604020202020204" pitchFamily="34" charset="0"/>
                <a:cs typeface="Arial" panose="020B0604020202020204" pitchFamily="34" charset="0"/>
              </a:rPr>
              <a:t>schools that fit within local authorities’ strategies</a:t>
            </a:r>
            <a:r>
              <a:rPr lang="en-US" sz="1600" dirty="0">
                <a:latin typeface="Arial" panose="020B0604020202020204" pitchFamily="34" charset="0"/>
                <a:cs typeface="Arial" panose="020B0604020202020204" pitchFamily="34" charset="0"/>
              </a:rPr>
              <a:t> and are therefore effective, cost efficient and best meet the needs of children.</a:t>
            </a:r>
            <a:endParaRPr lang="en-GB" sz="1600" dirty="0">
              <a:latin typeface="Arial" panose="020B0604020202020204" pitchFamily="34" charset="0"/>
              <a:cs typeface="Arial" panose="020B0604020202020204" pitchFamily="34" charset="0"/>
            </a:endParaRPr>
          </a:p>
          <a:p>
            <a:pPr marL="171450" indent="-171450" fontAlgn="base">
              <a:spcBef>
                <a:spcPct val="0"/>
              </a:spcBef>
              <a:spcAft>
                <a:spcPts val="600"/>
              </a:spcAft>
              <a:buFont typeface="Arial" panose="020B0604020202020204" pitchFamily="34" charset="0"/>
              <a:buChar char="•"/>
            </a:pPr>
            <a:endParaRPr kumimoji="0" lang="en-GB" sz="16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0430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3350" y="0"/>
            <a:ext cx="7886700" cy="994172"/>
          </a:xfrm>
        </p:spPr>
        <p:txBody>
          <a:bodyPr/>
          <a:lstStyle/>
          <a:p>
            <a:r>
              <a:rPr lang="en-GB" dirty="0" smtClean="0"/>
              <a:t>New Ofsted framework</a:t>
            </a:r>
            <a:endParaRPr lang="en-GB" dirty="0"/>
          </a:p>
        </p:txBody>
      </p:sp>
      <p:sp>
        <p:nvSpPr>
          <p:cNvPr id="5" name="Content Placeholder 4"/>
          <p:cNvSpPr>
            <a:spLocks noGrp="1"/>
          </p:cNvSpPr>
          <p:nvPr>
            <p:ph idx="1"/>
          </p:nvPr>
        </p:nvSpPr>
        <p:spPr>
          <a:xfrm>
            <a:off x="133350" y="1084558"/>
            <a:ext cx="3988426" cy="3263504"/>
          </a:xfrm>
        </p:spPr>
        <p:txBody>
          <a:bodyPr>
            <a:noAutofit/>
          </a:bodyPr>
          <a:lstStyle/>
          <a:p>
            <a:pPr marL="257175" indent="-257175">
              <a:buFont typeface="Symbol" panose="05050102010706020507" pitchFamily="18" charset="2"/>
              <a:buChar char=""/>
            </a:pPr>
            <a:r>
              <a:rPr lang="en-GB" sz="1600" dirty="0">
                <a:latin typeface="Arial" panose="020B0604020202020204" pitchFamily="34" charset="0"/>
                <a:ea typeface="Calibri" panose="020F0502020204030204" pitchFamily="34" charset="0"/>
                <a:cs typeface="Arial" panose="020B0604020202020204" pitchFamily="34" charset="0"/>
              </a:rPr>
              <a:t>Ofsted published its new inspection framework for early years, schools and post-16 education on 14 May alongside its response to the consultation on the framework. The consultation ran from 16 January to 5 April and received 15,000 responses. </a:t>
            </a:r>
          </a:p>
          <a:p>
            <a:pPr marL="257175" indent="-257175">
              <a:buFont typeface="Symbol" panose="05050102010706020507" pitchFamily="18" charset="2"/>
              <a:buChar char=""/>
            </a:pPr>
            <a:r>
              <a:rPr lang="en-GB" sz="1600" dirty="0">
                <a:latin typeface="Arial" panose="020B0604020202020204" pitchFamily="34" charset="0"/>
                <a:ea typeface="Calibri" panose="020F0502020204030204" pitchFamily="34" charset="0"/>
                <a:cs typeface="Arial" panose="020B0604020202020204" pitchFamily="34" charset="0"/>
              </a:rPr>
              <a:t>The new arrangements include a stronger focus on the curriculum – through a new ‘quality of education’ judgement – and on reducing workload. </a:t>
            </a:r>
          </a:p>
          <a:p>
            <a:pPr marL="257175" indent="-257175">
              <a:buFont typeface="Symbol" panose="05050102010706020507" pitchFamily="18" charset="2"/>
              <a:buChar char=""/>
            </a:pPr>
            <a:r>
              <a:rPr lang="en-GB" sz="1600" dirty="0">
                <a:latin typeface="Arial" panose="020B0604020202020204" pitchFamily="34" charset="0"/>
                <a:ea typeface="Calibri" panose="020F0502020204030204" pitchFamily="34" charset="0"/>
                <a:cs typeface="Arial" panose="020B0604020202020204" pitchFamily="34" charset="0"/>
              </a:rPr>
              <a:t>The new schools handbook makes clear schools should have an inclusive culture that ensures the needs of all pupils are met. </a:t>
            </a:r>
          </a:p>
          <a:p>
            <a:pPr marL="257175" indent="-257175">
              <a:buFont typeface="Symbol" panose="05050102010706020507" pitchFamily="18" charset="2"/>
              <a:buChar char=""/>
            </a:pPr>
            <a:r>
              <a:rPr lang="en-GB" sz="1600" dirty="0">
                <a:latin typeface="Arial" panose="020B0604020202020204" pitchFamily="34" charset="0"/>
                <a:ea typeface="Calibri" panose="020F0502020204030204" pitchFamily="34" charset="0"/>
                <a:cs typeface="Arial" panose="020B0604020202020204" pitchFamily="34" charset="0"/>
              </a:rPr>
              <a:t>The new framework will be implemented from September 2019. </a:t>
            </a:r>
            <a:endParaRPr lang="en-GB" sz="16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2750" y="1084558"/>
            <a:ext cx="3854506" cy="2569670"/>
          </a:xfrm>
          <a:prstGeom prst="rect">
            <a:avLst/>
          </a:prstGeom>
        </p:spPr>
      </p:pic>
      <p:sp>
        <p:nvSpPr>
          <p:cNvPr id="2" name="Rectangle 1"/>
          <p:cNvSpPr/>
          <p:nvPr/>
        </p:nvSpPr>
        <p:spPr>
          <a:xfrm>
            <a:off x="4222750" y="4196058"/>
            <a:ext cx="4572000" cy="2377574"/>
          </a:xfrm>
          <a:prstGeom prst="rect">
            <a:avLst/>
          </a:prstGeom>
          <a:solidFill>
            <a:schemeClr val="bg1">
              <a:lumMod val="85000"/>
            </a:schemeClr>
          </a:solidFill>
          <a:ln>
            <a:solidFill>
              <a:srgbClr val="7030A0"/>
            </a:solidFill>
          </a:ln>
        </p:spPr>
        <p:txBody>
          <a:bodyPr>
            <a:spAutoFit/>
          </a:bodyPr>
          <a:lstStyle/>
          <a:p>
            <a:r>
              <a:rPr lang="en-GB" sz="1350" b="1" dirty="0">
                <a:latin typeface="Arial" panose="020B0604020202020204" pitchFamily="34" charset="0"/>
                <a:ea typeface="Calibri" panose="020F0502020204030204" pitchFamily="34" charset="0"/>
                <a:cs typeface="Arial" panose="020B0604020202020204" pitchFamily="34" charset="0"/>
              </a:rPr>
              <a:t>Ofsted handbook: inclusion and off-rolling </a:t>
            </a:r>
            <a:endParaRPr lang="en-GB" sz="1350" dirty="0">
              <a:latin typeface="Arial" panose="020B0604020202020204" pitchFamily="34" charset="0"/>
              <a:ea typeface="Calibri" panose="020F0502020204030204" pitchFamily="34" charset="0"/>
              <a:cs typeface="Arial" panose="020B0604020202020204" pitchFamily="34" charset="0"/>
            </a:endParaRPr>
          </a:p>
          <a:p>
            <a:r>
              <a:rPr lang="en-GB" sz="1350" dirty="0">
                <a:latin typeface="Arial" panose="020B0604020202020204" pitchFamily="34" charset="0"/>
                <a:ea typeface="Calibri" panose="020F0502020204030204" pitchFamily="34" charset="0"/>
                <a:cs typeface="Arial" panose="020B0604020202020204" pitchFamily="34" charset="0"/>
              </a:rPr>
              <a:t> </a:t>
            </a:r>
          </a:p>
          <a:p>
            <a:r>
              <a:rPr lang="en-GB" sz="1350" dirty="0">
                <a:latin typeface="Arial" panose="020B0604020202020204" pitchFamily="34" charset="0"/>
                <a:ea typeface="Calibri" panose="020F0502020204030204" pitchFamily="34" charset="0"/>
                <a:cs typeface="Arial" panose="020B0604020202020204" pitchFamily="34" charset="0"/>
              </a:rPr>
              <a:t>253. Schools should have an inclusive culture that supports arrangements to:</a:t>
            </a:r>
          </a:p>
          <a:p>
            <a:pPr marL="257175" indent="-257175">
              <a:buFont typeface="Symbol" panose="05050102010706020507" pitchFamily="18" charset="2"/>
              <a:buChar char=""/>
            </a:pPr>
            <a:r>
              <a:rPr lang="en-GB" sz="1350" dirty="0">
                <a:latin typeface="Arial" panose="020B0604020202020204" pitchFamily="34" charset="0"/>
                <a:ea typeface="Calibri" panose="020F0502020204030204" pitchFamily="34" charset="0"/>
                <a:cs typeface="Arial" panose="020B0604020202020204" pitchFamily="34" charset="0"/>
              </a:rPr>
              <a:t>identify early those pupils who may be disadvantaged or have additional needs or barriers to learning</a:t>
            </a:r>
          </a:p>
          <a:p>
            <a:pPr marL="257175" indent="-257175">
              <a:buFont typeface="Symbol" panose="05050102010706020507" pitchFamily="18" charset="2"/>
              <a:buChar char=""/>
            </a:pPr>
            <a:r>
              <a:rPr lang="en-GB" sz="1350" dirty="0">
                <a:latin typeface="Arial" panose="020B0604020202020204" pitchFamily="34" charset="0"/>
                <a:ea typeface="Calibri" panose="020F0502020204030204" pitchFamily="34" charset="0"/>
                <a:cs typeface="Arial" panose="020B0604020202020204" pitchFamily="34" charset="0"/>
              </a:rPr>
              <a:t>meet the needs of those pupils, drawing, when necessary, on more specialist support, and help those pupils to engage positively with the curriculum</a:t>
            </a:r>
          </a:p>
          <a:p>
            <a:pPr marL="257175" indent="-257175">
              <a:buFont typeface="Symbol" panose="05050102010706020507" pitchFamily="18" charset="2"/>
              <a:buChar char=""/>
            </a:pPr>
            <a:r>
              <a:rPr lang="en-GB" sz="1350" dirty="0">
                <a:latin typeface="Arial" panose="020B0604020202020204" pitchFamily="34" charset="0"/>
                <a:ea typeface="Calibri" panose="020F0502020204030204" pitchFamily="34" charset="0"/>
                <a:cs typeface="Arial" panose="020B0604020202020204" pitchFamily="34" charset="0"/>
              </a:rPr>
              <a:t>ensure pupils have a positive experience of learning and achieve positive outcomes. </a:t>
            </a:r>
          </a:p>
        </p:txBody>
      </p:sp>
      <p:sp>
        <p:nvSpPr>
          <p:cNvPr id="3" name="Slide Number Placeholder 2"/>
          <p:cNvSpPr>
            <a:spLocks noGrp="1"/>
          </p:cNvSpPr>
          <p:nvPr>
            <p:ph type="sldNum" sz="quarter" idx="12"/>
          </p:nvPr>
        </p:nvSpPr>
        <p:spPr/>
        <p:txBody>
          <a:bodyPr/>
          <a:lstStyle/>
          <a:p>
            <a:fld id="{D19D68FF-436E-4298-B308-E91741922589}" type="slidenum">
              <a:rPr lang="en-GB" smtClean="0"/>
              <a:t>4</a:t>
            </a:fld>
            <a:endParaRPr lang="en-GB"/>
          </a:p>
        </p:txBody>
      </p:sp>
    </p:spTree>
    <p:extLst>
      <p:ext uri="{BB962C8B-B14F-4D97-AF65-F5344CB8AC3E}">
        <p14:creationId xmlns:p14="http://schemas.microsoft.com/office/powerpoint/2010/main" val="3607612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0" y="154914"/>
            <a:ext cx="8854771" cy="895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400" b="1" dirty="0">
              <a:solidFill>
                <a:srgbClr val="104F75"/>
              </a:solidFill>
            </a:endParaRPr>
          </a:p>
        </p:txBody>
      </p:sp>
      <p:sp>
        <p:nvSpPr>
          <p:cNvPr id="6" name="Rectangle 5"/>
          <p:cNvSpPr/>
          <p:nvPr/>
        </p:nvSpPr>
        <p:spPr>
          <a:xfrm>
            <a:off x="4195164" y="1303943"/>
            <a:ext cx="4659607" cy="491714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defRPr/>
            </a:pPr>
            <a:r>
              <a:rPr lang="en-GB" b="1" dirty="0" smtClean="0">
                <a:solidFill>
                  <a:srgbClr val="246374"/>
                </a:solidFill>
                <a:latin typeface="Arial" panose="020B0604020202020204" pitchFamily="34" charset="0"/>
                <a:cs typeface="Arial" panose="020B0604020202020204" pitchFamily="34" charset="0"/>
              </a:rPr>
              <a:t>Four pillars for reform</a:t>
            </a:r>
            <a:endParaRPr lang="en-GB" dirty="0">
              <a:solidFill>
                <a:srgbClr val="7F7F7F"/>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nvPr>
        </p:nvGraphicFramePr>
        <p:xfrm>
          <a:off x="4303594" y="1486184"/>
          <a:ext cx="1908796" cy="4669027"/>
        </p:xfrm>
        <a:graphic>
          <a:graphicData uri="http://schemas.openxmlformats.org/drawingml/2006/table">
            <a:tbl>
              <a:tblPr firstRow="1" bandRow="1">
                <a:tableStyleId>{5C22544A-7EE6-4342-B048-85BDC9FD1C3A}</a:tableStyleId>
              </a:tblPr>
              <a:tblGrid>
                <a:gridCol w="1908796">
                  <a:extLst>
                    <a:ext uri="{9D8B030D-6E8A-4147-A177-3AD203B41FA5}">
                      <a16:colId xmlns:a16="http://schemas.microsoft.com/office/drawing/2014/main" val="273003295"/>
                    </a:ext>
                  </a:extLst>
                </a:gridCol>
              </a:tblGrid>
              <a:tr h="1177510">
                <a:tc>
                  <a:txBody>
                    <a:bodyPr/>
                    <a:lstStyle/>
                    <a:p>
                      <a:pPr marL="0" indent="0" algn="l" fontAlgn="ctr">
                        <a:buFont typeface="+mj-lt"/>
                        <a:buNone/>
                      </a:pPr>
                      <a:r>
                        <a:rPr lang="en-GB" sz="1400" b="1" i="0" u="none" strike="noStrike" kern="1200" dirty="0" smtClean="0">
                          <a:solidFill>
                            <a:schemeClr val="tx1"/>
                          </a:solidFill>
                          <a:effectLst/>
                          <a:latin typeface="Arial" panose="020B0604020202020204" pitchFamily="34" charset="0"/>
                          <a:ea typeface="+mn-ea"/>
                          <a:cs typeface="Arial" panose="020B0604020202020204" pitchFamily="34" charset="0"/>
                        </a:rPr>
                        <a:t>Ambitious leadership </a:t>
                      </a:r>
                      <a:r>
                        <a:rPr lang="en-GB" sz="1400" b="0" i="0" u="none" strike="noStrike" kern="1200" dirty="0" smtClean="0">
                          <a:solidFill>
                            <a:schemeClr val="tx1"/>
                          </a:solidFill>
                          <a:effectLst/>
                          <a:latin typeface="Arial" panose="020B0604020202020204" pitchFamily="34" charset="0"/>
                          <a:ea typeface="+mn-ea"/>
                          <a:cs typeface="Arial" panose="020B0604020202020204" pitchFamily="34" charset="0"/>
                        </a:rPr>
                        <a:t>that sets high expectations for every child</a:t>
                      </a:r>
                      <a:endParaRPr lang="en-GB"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45720" marR="45720" anchor="ctr">
                    <a:lnL w="12700" cmpd="sng">
                      <a:noFill/>
                    </a:lnL>
                    <a:lnR w="12700" cmpd="sng">
                      <a:noFill/>
                    </a:lnR>
                    <a:lnT w="381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5185767"/>
                  </a:ext>
                </a:extLst>
              </a:tr>
              <a:tr h="1163839">
                <a:tc>
                  <a:txBody>
                    <a:bodyPr/>
                    <a:lstStyle/>
                    <a:p>
                      <a:pPr marL="0" marR="0" lvl="0" indent="0" algn="l" defTabSz="932962" rtl="0" eaLnBrk="1" fontAlgn="ctr" latinLnBrk="0" hangingPunct="1">
                        <a:lnSpc>
                          <a:spcPct val="100000"/>
                        </a:lnSpc>
                        <a:spcBef>
                          <a:spcPts val="0"/>
                        </a:spcBef>
                        <a:spcAft>
                          <a:spcPts val="0"/>
                        </a:spcAft>
                        <a:buClrTx/>
                        <a:buSzTx/>
                        <a:buFont typeface="+mj-lt"/>
                        <a:buNone/>
                        <a:tabLst/>
                        <a:defRPr/>
                      </a:pPr>
                      <a:r>
                        <a:rPr lang="en-GB" sz="1400" b="1" i="0" u="none" strike="noStrike" kern="1200" dirty="0" smtClean="0">
                          <a:solidFill>
                            <a:schemeClr val="tx1"/>
                          </a:solidFill>
                          <a:effectLst/>
                          <a:latin typeface="Arial" panose="020B0604020202020204" pitchFamily="34" charset="0"/>
                          <a:ea typeface="+mn-ea"/>
                          <a:cs typeface="Arial" panose="020B0604020202020204" pitchFamily="34" charset="0"/>
                        </a:rPr>
                        <a:t>Better equipped schools </a:t>
                      </a:r>
                      <a:r>
                        <a:rPr lang="en-GB" sz="1400" b="0" i="0" u="none" strike="noStrike" kern="1200" dirty="0" smtClean="0">
                          <a:solidFill>
                            <a:schemeClr val="tx1"/>
                          </a:solidFill>
                          <a:effectLst/>
                          <a:latin typeface="Arial" panose="020B0604020202020204" pitchFamily="34" charset="0"/>
                          <a:ea typeface="+mn-ea"/>
                          <a:cs typeface="Arial" panose="020B0604020202020204" pitchFamily="34" charset="0"/>
                        </a:rPr>
                        <a:t>that have the capacity and skills to deliver</a:t>
                      </a:r>
                    </a:p>
                  </a:txBody>
                  <a:tcPr marL="45720" marR="4572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557615"/>
                  </a:ext>
                </a:extLst>
              </a:tr>
              <a:tr h="1163839">
                <a:tc>
                  <a:txBody>
                    <a:bodyPr/>
                    <a:lstStyle/>
                    <a:p>
                      <a:pPr marL="0" marR="0" lvl="0" indent="0" algn="l" defTabSz="932962" rtl="0" eaLnBrk="1" fontAlgn="ctr" latinLnBrk="0" hangingPunct="1">
                        <a:lnSpc>
                          <a:spcPct val="100000"/>
                        </a:lnSpc>
                        <a:spcBef>
                          <a:spcPts val="0"/>
                        </a:spcBef>
                        <a:spcAft>
                          <a:spcPts val="0"/>
                        </a:spcAft>
                        <a:buClrTx/>
                        <a:buSzTx/>
                        <a:buFont typeface="+mj-lt"/>
                        <a:buNone/>
                        <a:tabLst/>
                        <a:defRPr/>
                      </a:pPr>
                      <a:r>
                        <a:rPr lang="en-GB" sz="1400" b="1" i="0" u="none" strike="noStrike" kern="1200" dirty="0" smtClean="0">
                          <a:solidFill>
                            <a:schemeClr val="tx1"/>
                          </a:solidFill>
                          <a:effectLst/>
                          <a:latin typeface="Arial" panose="020B0604020202020204" pitchFamily="34" charset="0"/>
                          <a:ea typeface="+mn-ea"/>
                          <a:cs typeface="Arial" panose="020B0604020202020204" pitchFamily="34" charset="0"/>
                        </a:rPr>
                        <a:t>The right incentives </a:t>
                      </a:r>
                      <a:r>
                        <a:rPr lang="en-GB" sz="1400" b="0" i="0" u="none" strike="noStrike" kern="1200" dirty="0" smtClean="0">
                          <a:solidFill>
                            <a:schemeClr val="tx1"/>
                          </a:solidFill>
                          <a:effectLst/>
                          <a:latin typeface="Arial" panose="020B0604020202020204" pitchFamily="34" charset="0"/>
                          <a:ea typeface="+mn-ea"/>
                          <a:cs typeface="Arial" panose="020B0604020202020204" pitchFamily="34" charset="0"/>
                        </a:rPr>
                        <a:t>that create the conditions to deliver for every child</a:t>
                      </a:r>
                    </a:p>
                  </a:txBody>
                  <a:tcPr marL="45720" marR="45720"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6429987"/>
                  </a:ext>
                </a:extLst>
              </a:tr>
              <a:tr h="1163839">
                <a:tc>
                  <a:txBody>
                    <a:bodyPr/>
                    <a:lstStyle/>
                    <a:p>
                      <a:pPr marL="0" marR="0" lvl="0" indent="0" algn="l" defTabSz="932962" rtl="0" eaLnBrk="1" fontAlgn="ctr" latinLnBrk="0" hangingPunct="1">
                        <a:lnSpc>
                          <a:spcPct val="100000"/>
                        </a:lnSpc>
                        <a:spcBef>
                          <a:spcPts val="0"/>
                        </a:spcBef>
                        <a:spcAft>
                          <a:spcPts val="0"/>
                        </a:spcAft>
                        <a:buClrTx/>
                        <a:buSzTx/>
                        <a:buFont typeface="+mj-lt"/>
                        <a:buNone/>
                        <a:tabLst/>
                        <a:defRPr/>
                      </a:pPr>
                      <a:r>
                        <a:rPr lang="en-GB" sz="1400" b="1" i="0" u="none" strike="noStrike" kern="1200" dirty="0" smtClean="0">
                          <a:solidFill>
                            <a:schemeClr val="tx1"/>
                          </a:solidFill>
                          <a:effectLst/>
                          <a:latin typeface="Arial" panose="020B0604020202020204" pitchFamily="34" charset="0"/>
                          <a:ea typeface="+mn-ea"/>
                          <a:cs typeface="Arial" panose="020B0604020202020204" pitchFamily="34" charset="0"/>
                        </a:rPr>
                        <a:t>Safeguards </a:t>
                      </a:r>
                      <a:r>
                        <a:rPr lang="en-GB" sz="1400" b="0" i="0" u="none" strike="noStrike" kern="1200" dirty="0" smtClean="0">
                          <a:solidFill>
                            <a:schemeClr val="tx1"/>
                          </a:solidFill>
                          <a:effectLst/>
                          <a:latin typeface="Arial" panose="020B0604020202020204" pitchFamily="34" charset="0"/>
                          <a:ea typeface="+mn-ea"/>
                          <a:cs typeface="Arial" panose="020B0604020202020204" pitchFamily="34" charset="0"/>
                        </a:rPr>
                        <a:t>to ensure no child misses out on education</a:t>
                      </a:r>
                    </a:p>
                  </a:txBody>
                  <a:tcPr marL="45720" marR="45720" anchor="ctr">
                    <a:lnL w="12700" cmpd="sng">
                      <a:noFill/>
                    </a:lnL>
                    <a:lnR w="12700" cmpd="sng">
                      <a:noFill/>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573222"/>
                  </a:ext>
                </a:extLst>
              </a:tr>
            </a:tbl>
          </a:graphicData>
        </a:graphic>
      </p:graphicFrame>
      <p:sp>
        <p:nvSpPr>
          <p:cNvPr id="9" name="TextBox 8"/>
          <p:cNvSpPr txBox="1"/>
          <p:nvPr/>
        </p:nvSpPr>
        <p:spPr>
          <a:xfrm>
            <a:off x="6403459" y="1560394"/>
            <a:ext cx="2451312" cy="938719"/>
          </a:xfrm>
          <a:prstGeom prst="rect">
            <a:avLst/>
          </a:prstGeom>
          <a:noFill/>
        </p:spPr>
        <p:txBody>
          <a:bodyPr wrap="square" rtlCol="0">
            <a:spAutoFit/>
          </a:bodyPr>
          <a:lstStyle/>
          <a:p>
            <a:r>
              <a:rPr lang="en-GB" sz="1100" i="1" dirty="0" smtClean="0"/>
              <a:t>Including new guidance and training for school leaders, and clearer duties to work together with LAs and others to plan to understand and plan to meet pupil needs.</a:t>
            </a:r>
            <a:endParaRPr lang="en-GB" sz="1100" i="1" dirty="0"/>
          </a:p>
        </p:txBody>
      </p:sp>
      <p:sp>
        <p:nvSpPr>
          <p:cNvPr id="15" name="TextBox 14"/>
          <p:cNvSpPr txBox="1"/>
          <p:nvPr/>
        </p:nvSpPr>
        <p:spPr>
          <a:xfrm>
            <a:off x="6403459" y="2654517"/>
            <a:ext cx="2451312" cy="1107996"/>
          </a:xfrm>
          <a:prstGeom prst="rect">
            <a:avLst/>
          </a:prstGeom>
          <a:noFill/>
        </p:spPr>
        <p:txBody>
          <a:bodyPr wrap="square" rtlCol="0">
            <a:spAutoFit/>
          </a:bodyPr>
          <a:lstStyle/>
          <a:p>
            <a:r>
              <a:rPr lang="en-GB" sz="1100" i="1" dirty="0" smtClean="0"/>
              <a:t>Including better core training for all teachers, improving the quality of alternative provision and elevating its status to in the system to deliver expert support and continue to invest in multi-agency support for schools.</a:t>
            </a:r>
            <a:endParaRPr lang="en-GB" sz="1100" i="1" dirty="0"/>
          </a:p>
        </p:txBody>
      </p:sp>
      <p:sp>
        <p:nvSpPr>
          <p:cNvPr id="16" name="TextBox 15"/>
          <p:cNvSpPr txBox="1"/>
          <p:nvPr/>
        </p:nvSpPr>
        <p:spPr>
          <a:xfrm>
            <a:off x="6403459" y="3871442"/>
            <a:ext cx="2451312" cy="1107996"/>
          </a:xfrm>
          <a:prstGeom prst="rect">
            <a:avLst/>
          </a:prstGeom>
          <a:noFill/>
        </p:spPr>
        <p:txBody>
          <a:bodyPr wrap="square" rtlCol="0">
            <a:spAutoFit/>
          </a:bodyPr>
          <a:lstStyle/>
          <a:p>
            <a:r>
              <a:rPr lang="en-GB" sz="1100" i="1" dirty="0" smtClean="0"/>
              <a:t>Including ensuring schools have a long term interest in pupils by making them accountable for the outcomes of excluded children, and ensuring governor reviews offer effective challenge and scrutiny.</a:t>
            </a:r>
            <a:endParaRPr lang="en-GB" sz="1100" i="1" dirty="0"/>
          </a:p>
        </p:txBody>
      </p:sp>
      <p:sp>
        <p:nvSpPr>
          <p:cNvPr id="17" name="TextBox 16"/>
          <p:cNvSpPr txBox="1"/>
          <p:nvPr/>
        </p:nvSpPr>
        <p:spPr>
          <a:xfrm>
            <a:off x="6403458" y="5009091"/>
            <a:ext cx="2412995" cy="1107996"/>
          </a:xfrm>
          <a:prstGeom prst="rect">
            <a:avLst/>
          </a:prstGeom>
          <a:noFill/>
        </p:spPr>
        <p:txBody>
          <a:bodyPr wrap="square" rtlCol="0">
            <a:spAutoFit/>
          </a:bodyPr>
          <a:lstStyle/>
          <a:p>
            <a:r>
              <a:rPr lang="en-GB" sz="1100" i="1" dirty="0" smtClean="0"/>
              <a:t>Including putting in place safeguards to ensure no child slips through the net because they are off-rolled or excluded for multiple fixed periods, and taking action to prevent children becoming drawn into crime and violence</a:t>
            </a:r>
            <a:endParaRPr lang="en-GB" sz="1100" i="1" dirty="0"/>
          </a:p>
        </p:txBody>
      </p:sp>
      <p:sp>
        <p:nvSpPr>
          <p:cNvPr id="2" name="Slide Number Placeholder 1"/>
          <p:cNvSpPr>
            <a:spLocks noGrp="1"/>
          </p:cNvSpPr>
          <p:nvPr>
            <p:ph type="sldNum" sz="quarter" idx="12"/>
          </p:nvPr>
        </p:nvSpPr>
        <p:spPr/>
        <p:txBody>
          <a:bodyPr/>
          <a:lstStyle/>
          <a:p>
            <a:fld id="{D19D68FF-436E-4298-B308-E91741922589}" type="slidenum">
              <a:rPr lang="en-GB" smtClean="0"/>
              <a:t>5</a:t>
            </a:fld>
            <a:endParaRPr lang="en-GB"/>
          </a:p>
        </p:txBody>
      </p:sp>
      <p:sp>
        <p:nvSpPr>
          <p:cNvPr id="13" name="AutoShape 250">
            <a:extLst>
              <a:ext uri="{FF2B5EF4-FFF2-40B4-BE49-F238E27FC236}">
                <a16:creationId xmlns:a16="http://schemas.microsoft.com/office/drawing/2014/main" id="{FA295F6E-391C-4A68-AB5A-DEE8B690E187}"/>
              </a:ext>
            </a:extLst>
          </p:cNvPr>
          <p:cNvSpPr>
            <a:spLocks noChangeArrowheads="1"/>
          </p:cNvSpPr>
          <p:nvPr/>
        </p:nvSpPr>
        <p:spPr bwMode="gray">
          <a:xfrm>
            <a:off x="513879" y="3060782"/>
            <a:ext cx="3527357" cy="2954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18288" anchor="b">
            <a:spAutoFit/>
          </a:bodyPr>
          <a:lstStyle/>
          <a:p>
            <a:pPr>
              <a:defRPr/>
            </a:pPr>
            <a:r>
              <a:rPr lang="en-GB" b="1" dirty="0">
                <a:solidFill>
                  <a:srgbClr val="246374"/>
                </a:solidFill>
                <a:latin typeface="Arial" panose="020B0604020202020204" pitchFamily="34" charset="0"/>
                <a:cs typeface="Arial" panose="020B0604020202020204" pitchFamily="34" charset="0"/>
              </a:rPr>
              <a:t>Four </a:t>
            </a:r>
            <a:r>
              <a:rPr lang="en-GB" b="1" dirty="0" smtClean="0">
                <a:solidFill>
                  <a:srgbClr val="246374"/>
                </a:solidFill>
                <a:latin typeface="Arial" panose="020B0604020202020204" pitchFamily="34" charset="0"/>
                <a:cs typeface="Arial" panose="020B0604020202020204" pitchFamily="34" charset="0"/>
              </a:rPr>
              <a:t>government commitments</a:t>
            </a:r>
            <a:endParaRPr lang="en-GB" dirty="0">
              <a:solidFill>
                <a:srgbClr val="7F7F7F"/>
              </a:solidFill>
              <a:latin typeface="Arial" panose="020B0604020202020204" pitchFamily="34" charset="0"/>
              <a:cs typeface="Arial" panose="020B0604020202020204" pitchFamily="34" charset="0"/>
            </a:endParaRPr>
          </a:p>
        </p:txBody>
      </p:sp>
      <p:sp>
        <p:nvSpPr>
          <p:cNvPr id="14" name="AutoShape 250">
            <a:extLst>
              <a:ext uri="{FF2B5EF4-FFF2-40B4-BE49-F238E27FC236}">
                <a16:creationId xmlns:a16="http://schemas.microsoft.com/office/drawing/2014/main" id="{0FFCF22A-39F7-4B27-AA57-D8F1DE39F303}"/>
              </a:ext>
            </a:extLst>
          </p:cNvPr>
          <p:cNvSpPr>
            <a:spLocks noChangeArrowheads="1"/>
          </p:cNvSpPr>
          <p:nvPr/>
        </p:nvSpPr>
        <p:spPr bwMode="gray">
          <a:xfrm>
            <a:off x="669270" y="3492877"/>
            <a:ext cx="3044730" cy="2973122"/>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18288" anchor="ctr">
            <a:spAutoFit/>
          </a:bodyPr>
          <a:lstStyle/>
          <a:p>
            <a:pPr marL="228600" indent="-228600">
              <a:buFont typeface="+mj-lt"/>
              <a:buAutoNum type="arabicPeriod"/>
              <a:defRPr/>
            </a:pPr>
            <a:r>
              <a:rPr lang="en-GB" sz="1200" b="1" dirty="0">
                <a:solidFill>
                  <a:schemeClr val="tx1">
                    <a:lumMod val="75000"/>
                    <a:lumOff val="25000"/>
                  </a:schemeClr>
                </a:solidFill>
                <a:latin typeface="Arial" panose="020B0604020202020204" pitchFamily="34" charset="0"/>
                <a:cs typeface="Arial" panose="020B0604020202020204" pitchFamily="34" charset="0"/>
              </a:rPr>
              <a:t>Support head teachers to maintain safe and orderly </a:t>
            </a:r>
            <a:r>
              <a:rPr lang="en-GB" sz="1200" b="1" dirty="0" smtClean="0">
                <a:solidFill>
                  <a:schemeClr val="tx1">
                    <a:lumMod val="75000"/>
                    <a:lumOff val="25000"/>
                  </a:schemeClr>
                </a:solidFill>
                <a:latin typeface="Arial" panose="020B0604020202020204" pitchFamily="34" charset="0"/>
                <a:cs typeface="Arial" panose="020B0604020202020204" pitchFamily="34" charset="0"/>
              </a:rPr>
              <a:t>environments</a:t>
            </a:r>
          </a:p>
          <a:p>
            <a:pPr marL="228600" indent="-228600">
              <a:buFont typeface="+mj-lt"/>
              <a:buAutoNum type="arabicPeriod"/>
              <a:defRPr/>
            </a:pPr>
            <a:endParaRPr lang="en-GB" sz="1200" b="1" dirty="0" smtClean="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r>
              <a:rPr lang="en-GB" sz="1200" b="1" dirty="0" smtClean="0">
                <a:solidFill>
                  <a:schemeClr val="tx1">
                    <a:lumMod val="75000"/>
                    <a:lumOff val="25000"/>
                  </a:schemeClr>
                </a:solidFill>
                <a:latin typeface="Arial" panose="020B0604020202020204" pitchFamily="34" charset="0"/>
                <a:cs typeface="Arial" panose="020B0604020202020204" pitchFamily="34" charset="0"/>
              </a:rPr>
              <a:t>Support </a:t>
            </a:r>
            <a:r>
              <a:rPr lang="en-GB" sz="1200" b="1" dirty="0">
                <a:solidFill>
                  <a:schemeClr val="tx1">
                    <a:lumMod val="75000"/>
                    <a:lumOff val="25000"/>
                  </a:schemeClr>
                </a:solidFill>
                <a:latin typeface="Arial" panose="020B0604020202020204" pitchFamily="34" charset="0"/>
                <a:cs typeface="Arial" panose="020B0604020202020204" pitchFamily="34" charset="0"/>
              </a:rPr>
              <a:t>schools &amp; partners to put in place effective </a:t>
            </a:r>
            <a:r>
              <a:rPr lang="en-GB" sz="1200" b="1" dirty="0" smtClean="0">
                <a:solidFill>
                  <a:schemeClr val="tx1">
                    <a:lumMod val="75000"/>
                    <a:lumOff val="25000"/>
                  </a:schemeClr>
                </a:solidFill>
                <a:latin typeface="Arial" panose="020B0604020202020204" pitchFamily="34" charset="0"/>
                <a:cs typeface="Arial" panose="020B0604020202020204" pitchFamily="34" charset="0"/>
              </a:rPr>
              <a:t>preventative interventions</a:t>
            </a: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endParaRPr lang="en-GB" sz="1200" b="1" dirty="0" smtClean="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r>
              <a:rPr lang="en-GB" sz="1200" b="1" dirty="0" smtClean="0">
                <a:solidFill>
                  <a:schemeClr val="tx1">
                    <a:lumMod val="75000"/>
                    <a:lumOff val="25000"/>
                  </a:schemeClr>
                </a:solidFill>
                <a:latin typeface="Arial" panose="020B0604020202020204" pitchFamily="34" charset="0"/>
                <a:cs typeface="Arial" panose="020B0604020202020204" pitchFamily="34" charset="0"/>
              </a:rPr>
              <a:t>Clarify when </a:t>
            </a:r>
            <a:r>
              <a:rPr lang="en-GB" sz="1200" b="1" dirty="0">
                <a:solidFill>
                  <a:schemeClr val="tx1">
                    <a:lumMod val="75000"/>
                    <a:lumOff val="25000"/>
                  </a:schemeClr>
                </a:solidFill>
                <a:latin typeface="Arial" panose="020B0604020202020204" pitchFamily="34" charset="0"/>
                <a:cs typeface="Arial" panose="020B0604020202020204" pitchFamily="34" charset="0"/>
              </a:rPr>
              <a:t>and how it is appropriate for children to be </a:t>
            </a:r>
            <a:r>
              <a:rPr lang="en-GB" sz="1200" b="1" dirty="0" smtClean="0">
                <a:solidFill>
                  <a:schemeClr val="tx1">
                    <a:lumMod val="75000"/>
                    <a:lumOff val="25000"/>
                  </a:schemeClr>
                </a:solidFill>
                <a:latin typeface="Arial" panose="020B0604020202020204" pitchFamily="34" charset="0"/>
                <a:cs typeface="Arial" panose="020B0604020202020204" pitchFamily="34" charset="0"/>
              </a:rPr>
              <a:t>removed</a:t>
            </a:r>
          </a:p>
          <a:p>
            <a:pPr marL="228600" indent="-228600">
              <a:buFont typeface="+mj-lt"/>
              <a:buAutoNum type="arabicPeriod"/>
              <a:defRPr/>
            </a:pPr>
            <a:endParaRPr lang="en-GB" sz="1200" b="1" dirty="0" smtClean="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endParaRPr lang="en-GB" sz="1200" b="1" dirty="0">
              <a:solidFill>
                <a:schemeClr val="tx1">
                  <a:lumMod val="75000"/>
                  <a:lumOff val="25000"/>
                </a:schemeClr>
              </a:solidFill>
              <a:latin typeface="Arial" panose="020B0604020202020204" pitchFamily="34" charset="0"/>
              <a:cs typeface="Arial" panose="020B0604020202020204" pitchFamily="34" charset="0"/>
            </a:endParaRPr>
          </a:p>
          <a:p>
            <a:pPr marL="228600" indent="-228600">
              <a:buFont typeface="+mj-lt"/>
              <a:buAutoNum type="arabicPeriod"/>
              <a:defRPr/>
            </a:pPr>
            <a:r>
              <a:rPr lang="en-GB" sz="1200" b="1" dirty="0">
                <a:solidFill>
                  <a:schemeClr val="tx1">
                    <a:lumMod val="75000"/>
                    <a:lumOff val="25000"/>
                  </a:schemeClr>
                </a:solidFill>
                <a:latin typeface="Arial" panose="020B0604020202020204" pitchFamily="34" charset="0"/>
                <a:cs typeface="Arial" panose="020B0604020202020204" pitchFamily="34" charset="0"/>
              </a:rPr>
              <a:t>Support schools &amp; alternative provision (AP) settings </a:t>
            </a:r>
            <a:r>
              <a:rPr lang="en-GB" sz="1200" b="1" dirty="0" smtClean="0">
                <a:solidFill>
                  <a:schemeClr val="tx1">
                    <a:lumMod val="75000"/>
                    <a:lumOff val="25000"/>
                  </a:schemeClr>
                </a:solidFill>
                <a:latin typeface="Arial" panose="020B0604020202020204" pitchFamily="34" charset="0"/>
                <a:cs typeface="Arial" panose="020B0604020202020204" pitchFamily="34" charset="0"/>
              </a:rPr>
              <a:t>serving </a:t>
            </a:r>
            <a:r>
              <a:rPr lang="en-GB" sz="1200" b="1" dirty="0">
                <a:solidFill>
                  <a:schemeClr val="tx1">
                    <a:lumMod val="75000"/>
                    <a:lumOff val="25000"/>
                  </a:schemeClr>
                </a:solidFill>
                <a:latin typeface="Arial" panose="020B0604020202020204" pitchFamily="34" charset="0"/>
                <a:cs typeface="Arial" panose="020B0604020202020204" pitchFamily="34" charset="0"/>
              </a:rPr>
              <a:t>excluded </a:t>
            </a:r>
            <a:r>
              <a:rPr lang="en-GB" sz="1200" b="1" dirty="0" smtClean="0">
                <a:solidFill>
                  <a:schemeClr val="tx1">
                    <a:lumMod val="75000"/>
                    <a:lumOff val="25000"/>
                  </a:schemeClr>
                </a:solidFill>
                <a:latin typeface="Arial" panose="020B0604020202020204" pitchFamily="34" charset="0"/>
                <a:cs typeface="Arial" panose="020B0604020202020204" pitchFamily="34" charset="0"/>
              </a:rPr>
              <a:t>pupils</a:t>
            </a:r>
            <a:endParaRPr lang="en-GB"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 name="Rectangle 18"/>
          <p:cNvSpPr/>
          <p:nvPr/>
        </p:nvSpPr>
        <p:spPr>
          <a:xfrm>
            <a:off x="0" y="149490"/>
            <a:ext cx="8854771" cy="895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2151" lvl="5"/>
            <a:r>
              <a:rPr lang="en-GB" sz="2200" b="1" dirty="0" smtClean="0">
                <a:solidFill>
                  <a:schemeClr val="tx1"/>
                </a:solidFill>
              </a:rPr>
              <a:t>Timpson review of exclusions</a:t>
            </a:r>
            <a:endParaRPr lang="en-GB" sz="2200" dirty="0">
              <a:solidFill>
                <a:schemeClr val="tx1"/>
              </a:solidFill>
            </a:endParaRPr>
          </a:p>
          <a:p>
            <a:endParaRPr lang="en-GB" sz="2200" b="1" dirty="0">
              <a:solidFill>
                <a:srgbClr val="104F75"/>
              </a:solidFill>
            </a:endParaRPr>
          </a:p>
        </p:txBody>
      </p:sp>
      <p:sp>
        <p:nvSpPr>
          <p:cNvPr id="21" name="Rectangle 20"/>
          <p:cNvSpPr/>
          <p:nvPr/>
        </p:nvSpPr>
        <p:spPr>
          <a:xfrm>
            <a:off x="-2402" y="1649878"/>
            <a:ext cx="4197566" cy="895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2151" lvl="5"/>
            <a:r>
              <a:rPr lang="en-GB" sz="1600" b="1" dirty="0">
                <a:solidFill>
                  <a:schemeClr val="tx1"/>
                </a:solidFill>
              </a:rPr>
              <a:t>Timpson’s review </a:t>
            </a:r>
            <a:r>
              <a:rPr lang="en-GB" sz="1600" dirty="0" smtClean="0">
                <a:solidFill>
                  <a:schemeClr val="tx1"/>
                </a:solidFill>
              </a:rPr>
              <a:t>is clear about the need for calm and safe environments, and is clear about the role exclusions </a:t>
            </a:r>
            <a:r>
              <a:rPr lang="en-GB" sz="1600" dirty="0" smtClean="0">
                <a:solidFill>
                  <a:schemeClr val="tx1"/>
                </a:solidFill>
              </a:rPr>
              <a:t>play </a:t>
            </a:r>
            <a:r>
              <a:rPr lang="en-GB" sz="1600" dirty="0" smtClean="0">
                <a:solidFill>
                  <a:schemeClr val="tx1"/>
                </a:solidFill>
              </a:rPr>
              <a:t>in creating those. It also sets out that we need to do more, around four pillars to ensure exclusion is always used well</a:t>
            </a:r>
            <a:r>
              <a:rPr lang="en-GB" dirty="0" smtClean="0">
                <a:solidFill>
                  <a:schemeClr val="tx1"/>
                </a:solidFill>
              </a:rPr>
              <a:t>.</a:t>
            </a:r>
            <a:endParaRPr lang="en-GB" dirty="0">
              <a:solidFill>
                <a:schemeClr val="tx1"/>
              </a:solidFill>
            </a:endParaRPr>
          </a:p>
          <a:p>
            <a:endParaRPr lang="en-GB" sz="2400" b="1" dirty="0">
              <a:solidFill>
                <a:srgbClr val="104F75"/>
              </a:solidFill>
            </a:endParaRPr>
          </a:p>
        </p:txBody>
      </p:sp>
    </p:spTree>
    <p:extLst>
      <p:ext uri="{BB962C8B-B14F-4D97-AF65-F5344CB8AC3E}">
        <p14:creationId xmlns:p14="http://schemas.microsoft.com/office/powerpoint/2010/main" val="45777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Forecasting demand for </a:t>
            </a:r>
            <a:r>
              <a:rPr lang="en-GB" dirty="0" smtClean="0"/>
              <a:t>places in different setting types</a:t>
            </a:r>
            <a:endParaRPr lang="en-GB" dirty="0"/>
          </a:p>
        </p:txBody>
      </p:sp>
      <p:sp>
        <p:nvSpPr>
          <p:cNvPr id="3" name="Slide Number Placeholder 2"/>
          <p:cNvSpPr>
            <a:spLocks noGrp="1"/>
          </p:cNvSpPr>
          <p:nvPr>
            <p:ph type="sldNum" sz="quarter" idx="10"/>
          </p:nvPr>
        </p:nvSpPr>
        <p:spPr/>
        <p:txBody>
          <a:bodyPr/>
          <a:lstStyle/>
          <a:p>
            <a:fld id="{E9403965-1113-4FF4-B2E5-2E7776C5E036}" type="slidenum">
              <a:rPr lang="en-GB" smtClean="0"/>
              <a:pPr/>
              <a:t>6</a:t>
            </a:fld>
            <a:endParaRPr lang="en-GB"/>
          </a:p>
        </p:txBody>
      </p:sp>
      <p:sp>
        <p:nvSpPr>
          <p:cNvPr id="4" name="TextBox 3"/>
          <p:cNvSpPr txBox="1"/>
          <p:nvPr/>
        </p:nvSpPr>
        <p:spPr bwMode="auto">
          <a:xfrm>
            <a:off x="647700" y="1409700"/>
            <a:ext cx="6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t" anchorCtr="0" compatLnSpc="1">
            <a:prstTxWarp prst="textNoShape">
              <a:avLst/>
            </a:prstTxWarp>
            <a:spAutoFit/>
          </a:bodyPr>
          <a:lstStyle/>
          <a:p>
            <a:pPr fontAlgn="base">
              <a:spcBef>
                <a:spcPct val="0"/>
              </a:spcBef>
              <a:spcAft>
                <a:spcPts val="600"/>
              </a:spcAft>
            </a:pPr>
            <a:endParaRPr kumimoji="0" lang="en-GB" sz="12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graphicFrame>
        <p:nvGraphicFramePr>
          <p:cNvPr id="8" name="Diagram 7"/>
          <p:cNvGraphicFramePr/>
          <p:nvPr>
            <p:extLst>
              <p:ext uri="{D42A27DB-BD31-4B8C-83A1-F6EECF244321}">
                <p14:modId xmlns:p14="http://schemas.microsoft.com/office/powerpoint/2010/main" val="3296778187"/>
              </p:ext>
            </p:extLst>
          </p:nvPr>
        </p:nvGraphicFramePr>
        <p:xfrm>
          <a:off x="314325" y="1133475"/>
          <a:ext cx="7751224" cy="4106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195934765"/>
              </p:ext>
            </p:extLst>
          </p:nvPr>
        </p:nvGraphicFramePr>
        <p:xfrm>
          <a:off x="1492739" y="4724961"/>
          <a:ext cx="5454162" cy="20884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438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406869" y="247376"/>
            <a:ext cx="7195937" cy="397032"/>
          </a:xfrm>
        </p:spPr>
        <p:txBody>
          <a:bodyPr/>
          <a:lstStyle/>
          <a:p>
            <a:r>
              <a:rPr lang="en-GB" sz="2200" dirty="0" smtClean="0"/>
              <a:t>The AP pupil population</a:t>
            </a:r>
            <a:endParaRPr lang="en-GB" sz="2200" dirty="0"/>
          </a:p>
        </p:txBody>
      </p:sp>
      <p:pic>
        <p:nvPicPr>
          <p:cNvPr id="5" name="Picture 4"/>
          <p:cNvPicPr>
            <a:picLocks noChangeAspect="1"/>
          </p:cNvPicPr>
          <p:nvPr/>
        </p:nvPicPr>
        <p:blipFill>
          <a:blip r:embed="rId2"/>
          <a:stretch>
            <a:fillRect/>
          </a:stretch>
        </p:blipFill>
        <p:spPr>
          <a:xfrm>
            <a:off x="194961" y="1681763"/>
            <a:ext cx="4687637" cy="3873549"/>
          </a:xfrm>
          <a:prstGeom prst="rect">
            <a:avLst/>
          </a:prstGeom>
        </p:spPr>
      </p:pic>
      <p:sp>
        <p:nvSpPr>
          <p:cNvPr id="6" name="Rectangle 5"/>
          <p:cNvSpPr/>
          <p:nvPr/>
        </p:nvSpPr>
        <p:spPr>
          <a:xfrm>
            <a:off x="157689" y="5555313"/>
            <a:ext cx="4590731" cy="276999"/>
          </a:xfrm>
          <a:prstGeom prst="rect">
            <a:avLst/>
          </a:prstGeom>
        </p:spPr>
        <p:txBody>
          <a:bodyPr wrap="square">
            <a:spAutoFit/>
          </a:bodyPr>
          <a:lstStyle/>
          <a:p>
            <a:r>
              <a:rPr lang="en-GB" sz="600" kern="0" dirty="0"/>
              <a:t>NB: Pupil population in state-funded mainstream changed from </a:t>
            </a:r>
            <a:r>
              <a:rPr lang="en-GB" sz="600" dirty="0"/>
              <a:t>7,519,700 in 2013 to 7,974,695 (29% increase) in 2018, compared to PRUs, AP Academies, and AP free schools which changed from 12,950 in 2013 to 16,730 (6% increase) in 2018.</a:t>
            </a:r>
            <a:endParaRPr lang="en-GB" sz="600" kern="0" dirty="0"/>
          </a:p>
        </p:txBody>
      </p:sp>
      <p:sp>
        <p:nvSpPr>
          <p:cNvPr id="7" name="Rectangle 6"/>
          <p:cNvSpPr/>
          <p:nvPr/>
        </p:nvSpPr>
        <p:spPr>
          <a:xfrm>
            <a:off x="157688" y="5811184"/>
            <a:ext cx="7175036" cy="196208"/>
          </a:xfrm>
          <a:prstGeom prst="rect">
            <a:avLst/>
          </a:prstGeom>
        </p:spPr>
        <p:txBody>
          <a:bodyPr wrap="square">
            <a:spAutoFit/>
          </a:bodyPr>
          <a:lstStyle/>
          <a:p>
            <a:pPr>
              <a:spcAft>
                <a:spcPts val="450"/>
              </a:spcAft>
            </a:pPr>
            <a:r>
              <a:rPr lang="en-GB" sz="675" dirty="0"/>
              <a:t>Source: </a:t>
            </a:r>
            <a:r>
              <a:rPr lang="en-GB" sz="675" kern="0" dirty="0">
                <a:hlinkClick r:id="rId3"/>
              </a:rPr>
              <a:t>https://www.gov.uk/government/collections/statistics-school-and-pupil-numbers</a:t>
            </a:r>
            <a:r>
              <a:rPr lang="en-GB" sz="675" kern="0" dirty="0"/>
              <a:t>;</a:t>
            </a:r>
            <a:endParaRPr lang="en-GB" sz="675" dirty="0">
              <a:solidFill>
                <a:srgbClr val="FF0000"/>
              </a:solidFill>
              <a:latin typeface="Arial" panose="020B0604020202020204" pitchFamily="34" charset="0"/>
              <a:cs typeface="Arial" panose="020B0604020202020204" pitchFamily="34" charset="0"/>
            </a:endParaRPr>
          </a:p>
        </p:txBody>
      </p:sp>
      <p:sp>
        <p:nvSpPr>
          <p:cNvPr id="8" name="TextBox 7"/>
          <p:cNvSpPr txBox="1"/>
          <p:nvPr/>
        </p:nvSpPr>
        <p:spPr>
          <a:xfrm>
            <a:off x="5002924" y="1494842"/>
            <a:ext cx="3966476" cy="4585871"/>
          </a:xfrm>
          <a:prstGeom prst="rect">
            <a:avLst/>
          </a:prstGeom>
          <a:solidFill>
            <a:schemeClr val="accent5">
              <a:lumMod val="20000"/>
              <a:lumOff val="80000"/>
            </a:schemeClr>
          </a:solidFill>
          <a:ln>
            <a:solidFill>
              <a:schemeClr val="accent5">
                <a:lumMod val="40000"/>
                <a:lumOff val="60000"/>
              </a:schemeClr>
            </a:solidFill>
          </a:ln>
        </p:spPr>
        <p:txBody>
          <a:bodyPr wrap="square" rtlCol="0" anchor="t">
            <a:spAutoFit/>
          </a:bodyPr>
          <a:lstStyle/>
          <a:p>
            <a:pPr marL="128588" indent="-128588" hangingPunct="0">
              <a:spcAft>
                <a:spcPts val="900"/>
              </a:spcAft>
              <a:buFont typeface="Courier New" panose="02070309020205020404" pitchFamily="49" charset="0"/>
              <a:buChar char="o"/>
              <a:tabLst>
                <a:tab pos="342900" algn="l"/>
                <a:tab pos="342900" algn="l"/>
              </a:tabLst>
            </a:pPr>
            <a:r>
              <a:rPr lang="en-GB" sz="1600" dirty="0">
                <a:cs typeface="Arial" panose="020B0604020202020204"/>
              </a:rPr>
              <a:t>The pupil population in PRUs, AP academies, and AP free schools has been growing at a faster rate than that of mainstream and special schools. </a:t>
            </a:r>
          </a:p>
          <a:p>
            <a:pPr marL="128588" indent="-128588" hangingPunct="0">
              <a:spcAft>
                <a:spcPts val="900"/>
              </a:spcAft>
              <a:buFont typeface="Courier New" panose="02070309020205020404" pitchFamily="49" charset="0"/>
              <a:buChar char="o"/>
              <a:tabLst>
                <a:tab pos="342900" algn="l"/>
                <a:tab pos="342900" algn="l"/>
              </a:tabLst>
            </a:pPr>
            <a:r>
              <a:rPr lang="en-GB" sz="1600" dirty="0" smtClean="0">
                <a:cs typeface="Arial" panose="020B0604020202020204"/>
              </a:rPr>
              <a:t>Overall LA </a:t>
            </a:r>
            <a:r>
              <a:rPr lang="en-GB" sz="1600" dirty="0">
                <a:cs typeface="Arial" panose="020B0604020202020204"/>
              </a:rPr>
              <a:t>spending on AP has remained roughly consistent over recent years, at around 10% of the high needs budget.</a:t>
            </a:r>
          </a:p>
          <a:p>
            <a:pPr marL="128588" indent="-128588" hangingPunct="0">
              <a:spcAft>
                <a:spcPts val="900"/>
              </a:spcAft>
              <a:buFont typeface="Courier New" panose="02070309020205020404" pitchFamily="49" charset="0"/>
              <a:buChar char="o"/>
              <a:tabLst>
                <a:tab pos="342900" algn="l"/>
                <a:tab pos="342900" algn="l"/>
              </a:tabLst>
            </a:pPr>
            <a:r>
              <a:rPr lang="en-GB" sz="1600" dirty="0"/>
              <a:t>The government’s response to the Timpson review committed to </a:t>
            </a:r>
            <a:r>
              <a:rPr lang="en-GB" sz="1600" b="1" dirty="0"/>
              <a:t>seek, in the next spending review, </a:t>
            </a:r>
            <a:r>
              <a:rPr lang="en-GB" sz="1600" b="1" dirty="0"/>
              <a:t>to secure capital funding for improving and expanding buildings and facilities, including for children who may require AP so that children in AP have access </a:t>
            </a:r>
            <a:r>
              <a:rPr lang="en-GB" sz="1600" b="1" dirty="0" smtClean="0"/>
              <a:t>to </a:t>
            </a:r>
            <a:r>
              <a:rPr lang="en-GB" sz="1600" b="1" dirty="0"/>
              <a:t>high quality facilities so that they receive a curriculum on a par with </a:t>
            </a:r>
            <a:r>
              <a:rPr lang="en-GB" sz="1600" b="1" dirty="0"/>
              <a:t>mainstream</a:t>
            </a:r>
            <a:r>
              <a:rPr lang="en-GB" sz="1600" b="1" dirty="0" smtClean="0"/>
              <a:t>.</a:t>
            </a:r>
            <a:endParaRPr lang="en-GB" sz="1600" b="1" dirty="0" smtClean="0">
              <a:cs typeface="Arial" panose="020B0604020202020204"/>
            </a:endParaRPr>
          </a:p>
          <a:p>
            <a:pPr marL="128588" indent="-128588" hangingPunct="0">
              <a:spcAft>
                <a:spcPts val="900"/>
              </a:spcAft>
              <a:buFont typeface="Courier New" panose="02070309020205020404" pitchFamily="49" charset="0"/>
              <a:buChar char="o"/>
              <a:tabLst>
                <a:tab pos="342900" algn="l"/>
                <a:tab pos="342900" algn="l"/>
              </a:tabLst>
            </a:pPr>
            <a:endParaRPr lang="en-GB" sz="1350" b="1" dirty="0">
              <a:cs typeface="Arial" panose="020B0604020202020204"/>
            </a:endParaRPr>
          </a:p>
        </p:txBody>
      </p:sp>
    </p:spTree>
    <p:extLst>
      <p:ext uri="{BB962C8B-B14F-4D97-AF65-F5344CB8AC3E}">
        <p14:creationId xmlns:p14="http://schemas.microsoft.com/office/powerpoint/2010/main" val="1985652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16632"/>
            <a:ext cx="9036496" cy="719733"/>
          </a:xfrm>
        </p:spPr>
        <p:txBody>
          <a:bodyPr>
            <a:normAutofit fontScale="90000"/>
          </a:bodyPr>
          <a:lstStyle/>
          <a:p>
            <a:r>
              <a:rPr lang="en-GB" sz="2400" dirty="0" smtClean="0"/>
              <a:t>Our known unknowns:</a:t>
            </a:r>
            <a:r>
              <a:rPr lang="en-GB" sz="2400" dirty="0" smtClean="0"/>
              <a:t/>
            </a:r>
            <a:br>
              <a:rPr lang="en-GB" sz="2400" dirty="0" smtClean="0"/>
            </a:br>
            <a:r>
              <a:rPr lang="en-GB" sz="2400" dirty="0" smtClean="0"/>
              <a:t>Remodelled places, SEN places in mainstream, accessibility</a:t>
            </a:r>
            <a:endParaRPr lang="en-GB" sz="2400" dirty="0">
              <a:solidFill>
                <a:schemeClr val="tx1"/>
              </a:solidFill>
            </a:endParaRPr>
          </a:p>
        </p:txBody>
      </p:sp>
      <p:sp>
        <p:nvSpPr>
          <p:cNvPr id="7" name="Text Placeholder 4"/>
          <p:cNvSpPr txBox="1">
            <a:spLocks/>
          </p:cNvSpPr>
          <p:nvPr/>
        </p:nvSpPr>
        <p:spPr>
          <a:xfrm>
            <a:off x="136960" y="1772816"/>
            <a:ext cx="3282912" cy="3312368"/>
          </a:xfrm>
          <a:prstGeom prst="rect">
            <a:avLst/>
          </a:prstGeom>
        </p:spPr>
        <p:txBody>
          <a:bodyPr vert="horz" lIns="91440" tIns="45720" rIns="91440" bIns="45720" rtlCol="0" anchor="t" anchorCtr="0">
            <a:noAutofit/>
          </a:bodyPr>
          <a:lstStyle>
            <a:lvl1pPr marL="0" indent="0" algn="l" defTabSz="914400" rtl="0" eaLnBrk="1" latinLnBrk="0" hangingPunct="1">
              <a:lnSpc>
                <a:spcPct val="120000"/>
              </a:lnSpc>
              <a:spcBef>
                <a:spcPts val="0"/>
              </a:spcBef>
              <a:spcAft>
                <a:spcPts val="600"/>
              </a:spcAft>
              <a:buClr>
                <a:schemeClr val="tx2"/>
              </a:buClr>
              <a:buFont typeface="Wingdings" pitchFamily="2" charset="2"/>
              <a:buNone/>
              <a:defRPr sz="2000" b="1" kern="1200">
                <a:solidFill>
                  <a:schemeClr val="tx1"/>
                </a:solidFill>
                <a:latin typeface="+mn-lt"/>
                <a:ea typeface="+mn-ea"/>
                <a:cs typeface="+mn-cs"/>
              </a:defRPr>
            </a:lvl1pPr>
            <a:lvl2pPr marL="457200" indent="0" algn="l" defTabSz="914400" rtl="0" eaLnBrk="1" latinLnBrk="0" hangingPunct="1">
              <a:lnSpc>
                <a:spcPct val="120000"/>
              </a:lnSpc>
              <a:spcBef>
                <a:spcPts val="0"/>
              </a:spcBef>
              <a:spcAft>
                <a:spcPts val="600"/>
              </a:spcAft>
              <a:buClr>
                <a:schemeClr val="tx2"/>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0"/>
              </a:spcBef>
              <a:spcAft>
                <a:spcPts val="600"/>
              </a:spcAft>
              <a:buClr>
                <a:schemeClr val="tx2"/>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endParaRPr lang="en-GB" sz="1100" b="0" dirty="0"/>
          </a:p>
        </p:txBody>
      </p:sp>
      <p:sp>
        <p:nvSpPr>
          <p:cNvPr id="6" name="Text Placeholder 5"/>
          <p:cNvSpPr>
            <a:spLocks noGrp="1"/>
          </p:cNvSpPr>
          <p:nvPr>
            <p:ph type="body" idx="1"/>
          </p:nvPr>
        </p:nvSpPr>
        <p:spPr>
          <a:xfrm>
            <a:off x="43172" y="1074887"/>
            <a:ext cx="2371353" cy="5140939"/>
          </a:xfrm>
        </p:spPr>
        <p:txBody>
          <a:bodyPr/>
          <a:lstStyle/>
          <a:p>
            <a:pPr>
              <a:lnSpc>
                <a:spcPct val="100000"/>
              </a:lnSpc>
            </a:pPr>
            <a:r>
              <a:rPr lang="en-GB" sz="1600" b="1" u="sng" dirty="0" smtClean="0">
                <a:latin typeface="Arial" panose="020B0604020202020204" pitchFamily="34" charset="0"/>
                <a:cs typeface="Arial" panose="020B0604020202020204" pitchFamily="34" charset="0"/>
              </a:rPr>
              <a:t>Re-providing SEN places</a:t>
            </a:r>
          </a:p>
          <a:p>
            <a:pPr>
              <a:lnSpc>
                <a:spcPct val="100000"/>
              </a:lnSpc>
            </a:pPr>
            <a:r>
              <a:rPr lang="en-GB" sz="1400" b="1" dirty="0" smtClean="0">
                <a:solidFill>
                  <a:schemeClr val="tx2"/>
                </a:solidFill>
                <a:latin typeface="Arial" panose="020B0604020202020204" pitchFamily="34" charset="0"/>
                <a:cs typeface="Arial" panose="020B0604020202020204" pitchFamily="34" charset="0"/>
              </a:rPr>
              <a:t>What we did:</a:t>
            </a:r>
          </a:p>
          <a:p>
            <a:pPr>
              <a:lnSpc>
                <a:spcPct val="100000"/>
              </a:lnSpc>
            </a:pPr>
            <a:r>
              <a:rPr lang="en-GB" sz="1200" b="0" dirty="0" smtClean="0">
                <a:latin typeface="Arial" panose="020B0604020202020204" pitchFamily="34" charset="0"/>
                <a:cs typeface="Arial" panose="020B0604020202020204" pitchFamily="34" charset="0"/>
              </a:rPr>
              <a:t>On behalf of the DfE, Mott MacDonald asked 11 local authorities (LAs) about </a:t>
            </a:r>
            <a:r>
              <a:rPr lang="en-GB" sz="1200" b="0" dirty="0">
                <a:latin typeface="Arial" panose="020B0604020202020204" pitchFamily="34" charset="0"/>
                <a:cs typeface="Arial" panose="020B0604020202020204" pitchFamily="34" charset="0"/>
              </a:rPr>
              <a:t>specific projects from </a:t>
            </a:r>
            <a:r>
              <a:rPr lang="en-GB" sz="1200" b="0" dirty="0" smtClean="0">
                <a:latin typeface="Arial" panose="020B0604020202020204" pitchFamily="34" charset="0"/>
                <a:cs typeface="Arial" panose="020B0604020202020204" pitchFamily="34" charset="0"/>
              </a:rPr>
              <a:t>2015-17 </a:t>
            </a:r>
            <a:r>
              <a:rPr lang="en-GB" sz="1200" b="0" dirty="0">
                <a:latin typeface="Arial" panose="020B0604020202020204" pitchFamily="34" charset="0"/>
                <a:cs typeface="Arial" panose="020B0604020202020204" pitchFamily="34" charset="0"/>
              </a:rPr>
              <a:t>SCAP returns, </a:t>
            </a:r>
            <a:r>
              <a:rPr lang="en-GB" sz="1200" b="0" dirty="0" smtClean="0">
                <a:latin typeface="Arial" panose="020B0604020202020204" pitchFamily="34" charset="0"/>
                <a:cs typeface="Arial" panose="020B0604020202020204" pitchFamily="34" charset="0"/>
              </a:rPr>
              <a:t>where </a:t>
            </a:r>
            <a:r>
              <a:rPr lang="en-GB" sz="1200" b="0" dirty="0">
                <a:latin typeface="Arial" panose="020B0604020202020204" pitchFamily="34" charset="0"/>
                <a:cs typeface="Arial" panose="020B0604020202020204" pitchFamily="34" charset="0"/>
              </a:rPr>
              <a:t>basic need funding </a:t>
            </a:r>
            <a:r>
              <a:rPr lang="en-GB" sz="1200" b="0" dirty="0" smtClean="0">
                <a:latin typeface="Arial" panose="020B0604020202020204" pitchFamily="34" charset="0"/>
                <a:cs typeface="Arial" panose="020B0604020202020204" pitchFamily="34" charset="0"/>
              </a:rPr>
              <a:t>had been used to </a:t>
            </a:r>
            <a:r>
              <a:rPr lang="en-GB" sz="1200" b="0" dirty="0">
                <a:latin typeface="Arial" panose="020B0604020202020204" pitchFamily="34" charset="0"/>
                <a:cs typeface="Arial" panose="020B0604020202020204" pitchFamily="34" charset="0"/>
              </a:rPr>
              <a:t>‘re-provide’ SEN places</a:t>
            </a:r>
            <a:r>
              <a:rPr lang="en-GB" sz="1200" b="0" dirty="0" smtClean="0">
                <a:latin typeface="Arial" panose="020B0604020202020204" pitchFamily="34" charset="0"/>
                <a:cs typeface="Arial" panose="020B0604020202020204" pitchFamily="34" charset="0"/>
              </a:rPr>
              <a:t>. </a:t>
            </a:r>
          </a:p>
          <a:p>
            <a:pPr>
              <a:lnSpc>
                <a:spcPct val="100000"/>
              </a:lnSpc>
            </a:pPr>
            <a:r>
              <a:rPr lang="en-GB" sz="1200" b="0" dirty="0" smtClean="0">
                <a:latin typeface="Arial" panose="020B0604020202020204" pitchFamily="34" charset="0"/>
                <a:cs typeface="Arial" panose="020B0604020202020204" pitchFamily="34" charset="0"/>
              </a:rPr>
              <a:t>LAs were asked to </a:t>
            </a:r>
            <a:r>
              <a:rPr lang="en-GB" sz="1200" b="0" dirty="0">
                <a:latin typeface="Arial" panose="020B0604020202020204" pitchFamily="34" charset="0"/>
                <a:cs typeface="Arial" panose="020B0604020202020204" pitchFamily="34" charset="0"/>
              </a:rPr>
              <a:t>explain why they had re-provided </a:t>
            </a:r>
            <a:r>
              <a:rPr lang="en-GB" sz="1200" b="0" dirty="0" smtClean="0">
                <a:latin typeface="Arial" panose="020B0604020202020204" pitchFamily="34" charset="0"/>
                <a:cs typeface="Arial" panose="020B0604020202020204" pitchFamily="34" charset="0"/>
              </a:rPr>
              <a:t>these places.</a:t>
            </a:r>
            <a:endParaRPr lang="en-GB" sz="1200" b="0" dirty="0">
              <a:latin typeface="Arial" panose="020B0604020202020204" pitchFamily="34" charset="0"/>
              <a:cs typeface="Arial" panose="020B0604020202020204" pitchFamily="34" charset="0"/>
            </a:endParaRPr>
          </a:p>
          <a:p>
            <a:pPr>
              <a:lnSpc>
                <a:spcPct val="100000"/>
              </a:lnSpc>
            </a:pPr>
            <a:endParaRPr lang="en-GB" sz="100" dirty="0" smtClean="0">
              <a:solidFill>
                <a:schemeClr val="tx2"/>
              </a:solidFill>
              <a:latin typeface="Arial" panose="020B0604020202020204" pitchFamily="34" charset="0"/>
              <a:cs typeface="Arial" panose="020B0604020202020204" pitchFamily="34" charset="0"/>
            </a:endParaRPr>
          </a:p>
          <a:p>
            <a:pPr>
              <a:lnSpc>
                <a:spcPct val="100000"/>
              </a:lnSpc>
            </a:pPr>
            <a:r>
              <a:rPr lang="en-GB" sz="1400" b="1" dirty="0" smtClean="0">
                <a:solidFill>
                  <a:schemeClr val="tx2"/>
                </a:solidFill>
                <a:latin typeface="Arial" panose="020B0604020202020204" pitchFamily="34" charset="0"/>
                <a:cs typeface="Arial" panose="020B0604020202020204" pitchFamily="34" charset="0"/>
              </a:rPr>
              <a:t>What </a:t>
            </a:r>
            <a:r>
              <a:rPr lang="en-GB" sz="1400" b="1" dirty="0">
                <a:solidFill>
                  <a:schemeClr val="tx2"/>
                </a:solidFill>
                <a:latin typeface="Arial" panose="020B0604020202020204" pitchFamily="34" charset="0"/>
                <a:cs typeface="Arial" panose="020B0604020202020204" pitchFamily="34" charset="0"/>
              </a:rPr>
              <a:t>we </a:t>
            </a:r>
            <a:r>
              <a:rPr lang="en-GB" sz="1400" b="1" dirty="0" smtClean="0">
                <a:solidFill>
                  <a:schemeClr val="tx2"/>
                </a:solidFill>
                <a:latin typeface="Arial" panose="020B0604020202020204" pitchFamily="34" charset="0"/>
                <a:cs typeface="Arial" panose="020B0604020202020204" pitchFamily="34" charset="0"/>
              </a:rPr>
              <a:t>found out:</a:t>
            </a:r>
            <a:endParaRPr lang="en-GB" sz="1400" b="1" dirty="0">
              <a:solidFill>
                <a:schemeClr val="tx2"/>
              </a:solidFill>
              <a:latin typeface="Arial" panose="020B0604020202020204" pitchFamily="34" charset="0"/>
              <a:cs typeface="Arial" panose="020B0604020202020204" pitchFamily="34" charset="0"/>
            </a:endParaRPr>
          </a:p>
          <a:p>
            <a:pPr>
              <a:lnSpc>
                <a:spcPct val="100000"/>
              </a:lnSpc>
            </a:pPr>
            <a:r>
              <a:rPr lang="en-GB" sz="1200" b="0" dirty="0" smtClean="0">
                <a:latin typeface="Arial" panose="020B0604020202020204" pitchFamily="34" charset="0"/>
                <a:cs typeface="Arial" panose="020B0604020202020204" pitchFamily="34" charset="0"/>
              </a:rPr>
              <a:t>Out of 27 projects, the majority of projects were attributed either to a need to facilitate school expansions (9 projects) or a change in the type of SEN need being met (7 projects). </a:t>
            </a:r>
          </a:p>
          <a:p>
            <a:pPr>
              <a:lnSpc>
                <a:spcPct val="100000"/>
              </a:lnSpc>
            </a:pPr>
            <a:r>
              <a:rPr lang="en-GB" sz="1200" b="0" dirty="0" smtClean="0">
                <a:latin typeface="Arial" panose="020B0604020202020204" pitchFamily="34" charset="0"/>
                <a:cs typeface="Arial" panose="020B0604020202020204" pitchFamily="34" charset="0"/>
              </a:rPr>
              <a:t>10 projects were also linked to needing to add better facilities to existing places. </a:t>
            </a:r>
          </a:p>
          <a:p>
            <a:pPr>
              <a:lnSpc>
                <a:spcPct val="100000"/>
              </a:lnSpc>
            </a:pPr>
            <a:r>
              <a:rPr lang="en-GB" sz="1100" b="0" dirty="0" smtClean="0">
                <a:latin typeface="Arial" panose="020B0604020202020204" pitchFamily="34" charset="0"/>
                <a:cs typeface="Arial" panose="020B0604020202020204" pitchFamily="34" charset="0"/>
              </a:rPr>
              <a:t>   </a:t>
            </a:r>
            <a:endParaRPr lang="en-GB" sz="1800" b="0" dirty="0">
              <a:latin typeface="Arial" panose="020B0604020202020204" pitchFamily="34" charset="0"/>
              <a:cs typeface="Arial" panose="020B0604020202020204" pitchFamily="34" charset="0"/>
            </a:endParaRPr>
          </a:p>
        </p:txBody>
      </p:sp>
      <p:sp>
        <p:nvSpPr>
          <p:cNvPr id="8" name="Text Placeholder 5"/>
          <p:cNvSpPr txBox="1">
            <a:spLocks/>
          </p:cNvSpPr>
          <p:nvPr/>
        </p:nvSpPr>
        <p:spPr>
          <a:xfrm>
            <a:off x="2437669" y="1074887"/>
            <a:ext cx="2616607" cy="4916928"/>
          </a:xfrm>
          <a:prstGeom prst="rect">
            <a:avLst/>
          </a:prstGeom>
        </p:spPr>
        <p:txBody>
          <a:bodyPr vert="horz" lIns="91440" tIns="45720" rIns="91440" bIns="45720" rtlCol="0" anchor="t" anchorCtr="0">
            <a:noAutofit/>
          </a:bodyPr>
          <a:lstStyle>
            <a:lvl1pPr marL="0" indent="0" algn="l" defTabSz="914400" rtl="0" eaLnBrk="1" latinLnBrk="0" hangingPunct="1">
              <a:lnSpc>
                <a:spcPct val="120000"/>
              </a:lnSpc>
              <a:spcBef>
                <a:spcPts val="0"/>
              </a:spcBef>
              <a:spcAft>
                <a:spcPts val="600"/>
              </a:spcAft>
              <a:buClr>
                <a:schemeClr val="tx2"/>
              </a:buClr>
              <a:buFont typeface="Wingdings" pitchFamily="2" charset="2"/>
              <a:buNone/>
              <a:defRPr sz="2000" b="1" kern="1200">
                <a:solidFill>
                  <a:schemeClr val="tx1"/>
                </a:solidFill>
                <a:latin typeface="+mn-lt"/>
                <a:ea typeface="+mn-ea"/>
                <a:cs typeface="+mn-cs"/>
              </a:defRPr>
            </a:lvl1pPr>
            <a:lvl2pPr marL="457200" indent="0" algn="l" defTabSz="914400" rtl="0" eaLnBrk="1" latinLnBrk="0" hangingPunct="1">
              <a:lnSpc>
                <a:spcPct val="120000"/>
              </a:lnSpc>
              <a:spcBef>
                <a:spcPts val="0"/>
              </a:spcBef>
              <a:spcAft>
                <a:spcPts val="600"/>
              </a:spcAft>
              <a:buClr>
                <a:schemeClr val="tx2"/>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0"/>
              </a:spcBef>
              <a:spcAft>
                <a:spcPts val="600"/>
              </a:spcAft>
              <a:buClr>
                <a:schemeClr val="tx2"/>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1600" u="sng" dirty="0" smtClean="0">
                <a:latin typeface="Arial" panose="020B0604020202020204" pitchFamily="34" charset="0"/>
                <a:cs typeface="Arial" panose="020B0604020202020204" pitchFamily="34" charset="0"/>
              </a:rPr>
              <a:t>SEN places in mainstream</a:t>
            </a:r>
          </a:p>
          <a:p>
            <a:pPr>
              <a:lnSpc>
                <a:spcPct val="100000"/>
              </a:lnSpc>
            </a:pPr>
            <a:r>
              <a:rPr lang="en-GB" sz="1400" dirty="0" smtClean="0">
                <a:solidFill>
                  <a:schemeClr val="tx2"/>
                </a:solidFill>
                <a:latin typeface="Arial" panose="020B0604020202020204" pitchFamily="34" charset="0"/>
                <a:cs typeface="Arial" panose="020B0604020202020204" pitchFamily="34" charset="0"/>
              </a:rPr>
              <a:t>What we did:</a:t>
            </a:r>
          </a:p>
          <a:p>
            <a:pPr>
              <a:lnSpc>
                <a:spcPct val="100000"/>
              </a:lnSpc>
            </a:pPr>
            <a:r>
              <a:rPr lang="en-GB" sz="1200" b="0" dirty="0">
                <a:latin typeface="Arial" panose="020B0604020202020204" pitchFamily="34" charset="0"/>
                <a:cs typeface="Arial" panose="020B0604020202020204" pitchFamily="34" charset="0"/>
              </a:rPr>
              <a:t>Some LAs described undertaking projects in mainstream schools without an SEN unit, which included building or re-providing places they categorised as SEN places</a:t>
            </a:r>
            <a:r>
              <a:rPr lang="en-GB" sz="1200" b="0" dirty="0" smtClean="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p>
            <a:pPr>
              <a:lnSpc>
                <a:spcPct val="100000"/>
              </a:lnSpc>
            </a:pPr>
            <a:r>
              <a:rPr lang="en-GB" sz="1200" b="0" dirty="0" smtClean="0">
                <a:latin typeface="Arial" panose="020B0604020202020204" pitchFamily="34" charset="0"/>
                <a:cs typeface="Arial" panose="020B0604020202020204" pitchFamily="34" charset="0"/>
              </a:rPr>
              <a:t>LAs were asked to explain why these places were described as ‘SEN places’. </a:t>
            </a:r>
            <a:endParaRPr lang="en-GB" sz="1200" b="0" dirty="0">
              <a:latin typeface="Arial" panose="020B0604020202020204" pitchFamily="34" charset="0"/>
              <a:cs typeface="Arial" panose="020B0604020202020204" pitchFamily="34" charset="0"/>
            </a:endParaRPr>
          </a:p>
          <a:p>
            <a:pPr>
              <a:lnSpc>
                <a:spcPct val="100000"/>
              </a:lnSpc>
            </a:pPr>
            <a:endParaRPr lang="en-GB" sz="100" dirty="0" smtClean="0">
              <a:solidFill>
                <a:schemeClr val="tx2"/>
              </a:solidFill>
              <a:latin typeface="Arial" panose="020B0604020202020204" pitchFamily="34" charset="0"/>
              <a:cs typeface="Arial" panose="020B0604020202020204" pitchFamily="34" charset="0"/>
            </a:endParaRPr>
          </a:p>
          <a:p>
            <a:pPr>
              <a:lnSpc>
                <a:spcPct val="100000"/>
              </a:lnSpc>
            </a:pPr>
            <a:r>
              <a:rPr lang="en-GB" sz="1400" dirty="0" smtClean="0">
                <a:solidFill>
                  <a:schemeClr val="tx2"/>
                </a:solidFill>
                <a:latin typeface="Arial" panose="020B0604020202020204" pitchFamily="34" charset="0"/>
                <a:cs typeface="Arial" panose="020B0604020202020204" pitchFamily="34" charset="0"/>
              </a:rPr>
              <a:t>What we found out:</a:t>
            </a:r>
          </a:p>
          <a:p>
            <a:pPr>
              <a:lnSpc>
                <a:spcPct val="100000"/>
              </a:lnSpc>
            </a:pPr>
            <a:r>
              <a:rPr lang="en-GB" sz="1200" b="0" dirty="0" smtClean="0">
                <a:latin typeface="Arial" panose="020B0604020202020204" pitchFamily="34" charset="0"/>
                <a:cs typeface="Arial" panose="020B0604020202020204" pitchFamily="34" charset="0"/>
              </a:rPr>
              <a:t>For 8 out of 27 projects discussed, re-provided places were categorised as ‘SEN places’ because the places were expected to be occupied by pupils with EHCPs, despite the school not having a SEN unit or resourced provision.</a:t>
            </a:r>
          </a:p>
          <a:p>
            <a:pPr>
              <a:lnSpc>
                <a:spcPct val="100000"/>
              </a:lnSpc>
            </a:pPr>
            <a:endParaRPr lang="en-GB" sz="100" b="0" dirty="0" smtClean="0"/>
          </a:p>
          <a:p>
            <a:pPr>
              <a:lnSpc>
                <a:spcPct val="100000"/>
              </a:lnSpc>
            </a:pPr>
            <a:endParaRPr lang="en-GB" sz="1800" b="0" dirty="0"/>
          </a:p>
        </p:txBody>
      </p:sp>
      <p:sp>
        <p:nvSpPr>
          <p:cNvPr id="9" name="Text Placeholder 5"/>
          <p:cNvSpPr txBox="1">
            <a:spLocks/>
          </p:cNvSpPr>
          <p:nvPr/>
        </p:nvSpPr>
        <p:spPr>
          <a:xfrm>
            <a:off x="5148064" y="1074887"/>
            <a:ext cx="3902148" cy="5140939"/>
          </a:xfrm>
          <a:prstGeom prst="rect">
            <a:avLst/>
          </a:prstGeom>
        </p:spPr>
        <p:txBody>
          <a:bodyPr vert="horz" lIns="91440" tIns="45720" rIns="91440" bIns="45720" rtlCol="0" anchor="t" anchorCtr="0">
            <a:noAutofit/>
          </a:bodyPr>
          <a:lstStyle>
            <a:lvl1pPr marL="0" indent="0" algn="l" defTabSz="914400" rtl="0" eaLnBrk="1" latinLnBrk="0" hangingPunct="1">
              <a:lnSpc>
                <a:spcPct val="120000"/>
              </a:lnSpc>
              <a:spcBef>
                <a:spcPts val="0"/>
              </a:spcBef>
              <a:spcAft>
                <a:spcPts val="600"/>
              </a:spcAft>
              <a:buClr>
                <a:schemeClr val="tx2"/>
              </a:buClr>
              <a:buFont typeface="Wingdings" pitchFamily="2" charset="2"/>
              <a:buNone/>
              <a:defRPr sz="2000" b="1" kern="1200">
                <a:solidFill>
                  <a:schemeClr val="tx1"/>
                </a:solidFill>
                <a:latin typeface="+mn-lt"/>
                <a:ea typeface="+mn-ea"/>
                <a:cs typeface="+mn-cs"/>
              </a:defRPr>
            </a:lvl1pPr>
            <a:lvl2pPr marL="457200" indent="0" algn="l" defTabSz="914400" rtl="0" eaLnBrk="1" latinLnBrk="0" hangingPunct="1">
              <a:lnSpc>
                <a:spcPct val="120000"/>
              </a:lnSpc>
              <a:spcBef>
                <a:spcPts val="0"/>
              </a:spcBef>
              <a:spcAft>
                <a:spcPts val="600"/>
              </a:spcAft>
              <a:buClr>
                <a:schemeClr val="tx2"/>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120000"/>
              </a:lnSpc>
              <a:spcBef>
                <a:spcPts val="0"/>
              </a:spcBef>
              <a:spcAft>
                <a:spcPts val="600"/>
              </a:spcAft>
              <a:buClr>
                <a:schemeClr val="tx2"/>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120000"/>
              </a:lnSpc>
              <a:spcBef>
                <a:spcPts val="0"/>
              </a:spcBef>
              <a:spcAft>
                <a:spcPts val="600"/>
              </a:spcAft>
              <a:buClr>
                <a:schemeClr val="tx2"/>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nSpc>
                <a:spcPct val="100000"/>
              </a:lnSpc>
            </a:pPr>
            <a:r>
              <a:rPr lang="en-GB" sz="1600" u="sng" dirty="0" smtClean="0">
                <a:latin typeface="Arial" panose="020B0604020202020204" pitchFamily="34" charset="0"/>
                <a:cs typeface="Arial" panose="020B0604020202020204" pitchFamily="34" charset="0"/>
              </a:rPr>
              <a:t>Accessibility</a:t>
            </a:r>
          </a:p>
          <a:p>
            <a:pPr>
              <a:lnSpc>
                <a:spcPct val="100000"/>
              </a:lnSpc>
            </a:pPr>
            <a:r>
              <a:rPr lang="en-GB" sz="1400" dirty="0">
                <a:solidFill>
                  <a:schemeClr val="tx2"/>
                </a:solidFill>
                <a:latin typeface="Arial" panose="020B0604020202020204" pitchFamily="34" charset="0"/>
                <a:cs typeface="Arial" panose="020B0604020202020204" pitchFamily="34" charset="0"/>
              </a:rPr>
              <a:t>What we did:</a:t>
            </a:r>
          </a:p>
          <a:p>
            <a:pPr lvl="0">
              <a:lnSpc>
                <a:spcPct val="100000"/>
              </a:lnSpc>
            </a:pPr>
            <a:r>
              <a:rPr lang="en-GB" sz="1200" b="0" dirty="0">
                <a:latin typeface="Arial" panose="020B0604020202020204" pitchFamily="34" charset="0"/>
                <a:cs typeface="Arial" panose="020B0604020202020204" pitchFamily="34" charset="0"/>
              </a:rPr>
              <a:t>The Equality Act 2010 sets out the legal obligations that schools, early years providers, post-16 institutions, local authorities and others have towards disabled children and young people. All schools have duties under the Equality Act 2010 towards individual disabled children and young people. </a:t>
            </a:r>
          </a:p>
          <a:p>
            <a:pPr lvl="0">
              <a:lnSpc>
                <a:spcPct val="100000"/>
              </a:lnSpc>
            </a:pPr>
            <a:r>
              <a:rPr lang="en-GB" sz="1200" b="0" dirty="0" smtClean="0">
                <a:latin typeface="Arial" panose="020B0604020202020204" pitchFamily="34" charset="0"/>
                <a:cs typeface="Arial" panose="020B0604020202020204" pitchFamily="34" charset="0"/>
              </a:rPr>
              <a:t>We wanted to understand </a:t>
            </a:r>
            <a:r>
              <a:rPr lang="en-GB" sz="1200" b="0" dirty="0">
                <a:latin typeface="Arial" panose="020B0604020202020204" pitchFamily="34" charset="0"/>
                <a:cs typeface="Arial" panose="020B0604020202020204" pitchFamily="34" charset="0"/>
              </a:rPr>
              <a:t>how local authorities are responding, and supporting schools to respond, to these duties. By ‘accessibility works’ we </a:t>
            </a:r>
            <a:r>
              <a:rPr lang="en-GB" sz="1200" b="0" dirty="0" smtClean="0">
                <a:latin typeface="Arial" panose="020B0604020202020204" pitchFamily="34" charset="0"/>
                <a:cs typeface="Arial" panose="020B0604020202020204" pitchFamily="34" charset="0"/>
              </a:rPr>
              <a:t>refer to physical </a:t>
            </a:r>
            <a:r>
              <a:rPr lang="en-GB" sz="1200" b="0" dirty="0">
                <a:latin typeface="Arial" panose="020B0604020202020204" pitchFamily="34" charset="0"/>
                <a:cs typeface="Arial" panose="020B0604020202020204" pitchFamily="34" charset="0"/>
              </a:rPr>
              <a:t>adjustments to buildings </a:t>
            </a:r>
            <a:r>
              <a:rPr lang="en-GB" sz="1200" b="0" dirty="0" smtClean="0">
                <a:latin typeface="Arial" panose="020B0604020202020204" pitchFamily="34" charset="0"/>
                <a:cs typeface="Arial" panose="020B0604020202020204" pitchFamily="34" charset="0"/>
              </a:rPr>
              <a:t>so that pupils </a:t>
            </a:r>
            <a:r>
              <a:rPr lang="en-GB" sz="1200" b="0" dirty="0">
                <a:latin typeface="Arial" panose="020B0604020202020204" pitchFamily="34" charset="0"/>
                <a:cs typeface="Arial" panose="020B0604020202020204" pitchFamily="34" charset="0"/>
              </a:rPr>
              <a:t>with physical disabilities </a:t>
            </a:r>
            <a:r>
              <a:rPr lang="en-GB" sz="1200" b="0" dirty="0" smtClean="0">
                <a:latin typeface="Arial" panose="020B0604020202020204" pitchFamily="34" charset="0"/>
                <a:cs typeface="Arial" panose="020B0604020202020204" pitchFamily="34" charset="0"/>
              </a:rPr>
              <a:t>can </a:t>
            </a:r>
            <a:r>
              <a:rPr lang="en-GB" sz="1200" b="0" dirty="0">
                <a:latin typeface="Arial" panose="020B0604020202020204" pitchFamily="34" charset="0"/>
                <a:cs typeface="Arial" panose="020B0604020202020204" pitchFamily="34" charset="0"/>
              </a:rPr>
              <a:t>access education provision. </a:t>
            </a:r>
            <a:endParaRPr lang="en-GB" sz="1200" b="0" dirty="0" smtClean="0">
              <a:latin typeface="Arial" panose="020B0604020202020204" pitchFamily="34" charset="0"/>
              <a:cs typeface="Arial" panose="020B0604020202020204" pitchFamily="34" charset="0"/>
            </a:endParaRPr>
          </a:p>
          <a:p>
            <a:pPr lvl="0">
              <a:lnSpc>
                <a:spcPct val="100000"/>
              </a:lnSpc>
            </a:pPr>
            <a:endParaRPr lang="en-GB" sz="100" dirty="0">
              <a:solidFill>
                <a:schemeClr val="tx2"/>
              </a:solidFill>
              <a:latin typeface="Arial" panose="020B0604020202020204" pitchFamily="34" charset="0"/>
              <a:cs typeface="Arial" panose="020B0604020202020204" pitchFamily="34" charset="0"/>
            </a:endParaRPr>
          </a:p>
          <a:p>
            <a:pPr>
              <a:lnSpc>
                <a:spcPct val="100000"/>
              </a:lnSpc>
            </a:pPr>
            <a:r>
              <a:rPr lang="en-GB" sz="1400" dirty="0">
                <a:solidFill>
                  <a:schemeClr val="tx2"/>
                </a:solidFill>
                <a:latin typeface="Arial" panose="020B0604020202020204" pitchFamily="34" charset="0"/>
                <a:cs typeface="Arial" panose="020B0604020202020204" pitchFamily="34" charset="0"/>
              </a:rPr>
              <a:t>What we found out</a:t>
            </a:r>
            <a:r>
              <a:rPr lang="en-GB" sz="1400" dirty="0" smtClean="0">
                <a:solidFill>
                  <a:schemeClr val="tx2"/>
                </a:solidFill>
                <a:latin typeface="Arial" panose="020B0604020202020204" pitchFamily="34" charset="0"/>
                <a:cs typeface="Arial" panose="020B0604020202020204" pitchFamily="34" charset="0"/>
              </a:rPr>
              <a:t>:</a:t>
            </a:r>
          </a:p>
          <a:p>
            <a:pPr lvl="0">
              <a:lnSpc>
                <a:spcPct val="100000"/>
              </a:lnSpc>
            </a:pPr>
            <a:r>
              <a:rPr lang="en-GB" sz="1200" b="0" dirty="0">
                <a:latin typeface="Arial" panose="020B0604020202020204" pitchFamily="34" charset="0"/>
                <a:cs typeface="Arial" panose="020B0604020202020204" pitchFamily="34" charset="0"/>
              </a:rPr>
              <a:t>A</a:t>
            </a:r>
            <a:r>
              <a:rPr lang="en-GB" sz="1200" b="0" dirty="0" smtClean="0">
                <a:latin typeface="Arial" panose="020B0604020202020204" pitchFamily="34" charset="0"/>
                <a:cs typeface="Arial" panose="020B0604020202020204" pitchFamily="34" charset="0"/>
              </a:rPr>
              <a:t>pproaches </a:t>
            </a:r>
            <a:r>
              <a:rPr lang="en-GB" sz="1200" b="0" dirty="0">
                <a:latin typeface="Arial" panose="020B0604020202020204" pitchFamily="34" charset="0"/>
                <a:cs typeface="Arial" panose="020B0604020202020204" pitchFamily="34" charset="0"/>
              </a:rPr>
              <a:t>varied </a:t>
            </a:r>
            <a:r>
              <a:rPr lang="en-GB" sz="1200" b="0" dirty="0" smtClean="0">
                <a:latin typeface="Arial" panose="020B0604020202020204" pitchFamily="34" charset="0"/>
                <a:cs typeface="Arial" panose="020B0604020202020204" pitchFamily="34" charset="0"/>
              </a:rPr>
              <a:t>between LAs, </a:t>
            </a:r>
            <a:r>
              <a:rPr lang="en-GB" sz="1200" b="0" dirty="0">
                <a:latin typeface="Arial" panose="020B0604020202020204" pitchFamily="34" charset="0"/>
                <a:cs typeface="Arial" panose="020B0604020202020204" pitchFamily="34" charset="0"/>
              </a:rPr>
              <a:t>though </a:t>
            </a:r>
            <a:r>
              <a:rPr lang="en-GB" sz="1200" b="0" dirty="0" smtClean="0">
                <a:latin typeface="Arial" panose="020B0604020202020204" pitchFamily="34" charset="0"/>
                <a:cs typeface="Arial" panose="020B0604020202020204" pitchFamily="34" charset="0"/>
              </a:rPr>
              <a:t>the majority (9 out of 11) set </a:t>
            </a:r>
            <a:r>
              <a:rPr lang="en-GB" sz="1200" b="0" dirty="0">
                <a:latin typeface="Arial" panose="020B0604020202020204" pitchFamily="34" charset="0"/>
                <a:cs typeface="Arial" panose="020B0604020202020204" pitchFamily="34" charset="0"/>
              </a:rPr>
              <a:t>aside a fund for accessibility works in schools – either for all schools in their area, or where they were the responsible body. </a:t>
            </a:r>
          </a:p>
          <a:p>
            <a:pPr lvl="0">
              <a:lnSpc>
                <a:spcPct val="100000"/>
              </a:lnSpc>
            </a:pPr>
            <a:r>
              <a:rPr lang="en-GB" sz="1200" b="0" dirty="0">
                <a:latin typeface="Arial" panose="020B0604020202020204" pitchFamily="34" charset="0"/>
                <a:cs typeface="Arial" panose="020B0604020202020204" pitchFamily="34" charset="0"/>
              </a:rPr>
              <a:t>Annual funding reserved for accessibility works ranged from c. £100,000 to over £1m. </a:t>
            </a:r>
            <a:endParaRPr lang="en-GB" sz="1200" b="0" dirty="0" smtClean="0">
              <a:latin typeface="Arial" panose="020B0604020202020204" pitchFamily="34" charset="0"/>
              <a:cs typeface="Arial" panose="020B0604020202020204" pitchFamily="34" charset="0"/>
            </a:endParaRPr>
          </a:p>
          <a:p>
            <a:pPr lvl="0">
              <a:lnSpc>
                <a:spcPct val="100000"/>
              </a:lnSpc>
            </a:pPr>
            <a:r>
              <a:rPr lang="en-GB" sz="1200" b="0" dirty="0" smtClean="0">
                <a:latin typeface="Arial" panose="020B0604020202020204" pitchFamily="34" charset="0"/>
                <a:cs typeface="Arial" panose="020B0604020202020204" pitchFamily="34" charset="0"/>
              </a:rPr>
              <a:t>Most LAs (7 out of 11) </a:t>
            </a:r>
            <a:r>
              <a:rPr lang="en-GB" sz="1200" b="0" dirty="0">
                <a:latin typeface="Arial" panose="020B0604020202020204" pitchFamily="34" charset="0"/>
                <a:cs typeface="Arial" panose="020B0604020202020204" pitchFamily="34" charset="0"/>
              </a:rPr>
              <a:t>reported that their level of investment had stayed broadly the same over the past 5 years. </a:t>
            </a:r>
            <a:endParaRPr lang="en-GB" sz="1200" b="0" dirty="0" smtClean="0">
              <a:latin typeface="Arial" panose="020B0604020202020204" pitchFamily="34" charset="0"/>
              <a:cs typeface="Arial" panose="020B0604020202020204" pitchFamily="34" charset="0"/>
            </a:endParaRPr>
          </a:p>
          <a:p>
            <a:pPr>
              <a:lnSpc>
                <a:spcPct val="100000"/>
              </a:lnSpc>
            </a:pPr>
            <a:endParaRPr lang="en-GB" sz="100" dirty="0" smtClean="0">
              <a:solidFill>
                <a:schemeClr val="tx2"/>
              </a:solidFill>
            </a:endParaRPr>
          </a:p>
        </p:txBody>
      </p:sp>
      <p:sp>
        <p:nvSpPr>
          <p:cNvPr id="2" name="Rectangle 1"/>
          <p:cNvSpPr/>
          <p:nvPr/>
        </p:nvSpPr>
        <p:spPr>
          <a:xfrm>
            <a:off x="2275286" y="6104039"/>
            <a:ext cx="7020272" cy="677108"/>
          </a:xfrm>
          <a:prstGeom prst="rect">
            <a:avLst/>
          </a:prstGeom>
        </p:spPr>
        <p:txBody>
          <a:bodyPr wrap="square">
            <a:spAutoFit/>
          </a:bodyPr>
          <a:lstStyle/>
          <a:p>
            <a:pPr>
              <a:lnSpc>
                <a:spcPct val="100000"/>
              </a:lnSpc>
            </a:pPr>
            <a:r>
              <a:rPr lang="en-GB" sz="1400" b="1" dirty="0">
                <a:solidFill>
                  <a:schemeClr val="tx2"/>
                </a:solidFill>
                <a:latin typeface="Arial" panose="020B0604020202020204" pitchFamily="34" charset="0"/>
                <a:cs typeface="Arial" panose="020B0604020202020204" pitchFamily="34" charset="0"/>
              </a:rPr>
              <a:t>Next steps:</a:t>
            </a:r>
          </a:p>
          <a:p>
            <a:pPr lvl="0">
              <a:lnSpc>
                <a:spcPct val="100000"/>
              </a:lnSpc>
            </a:pPr>
            <a:r>
              <a:rPr lang="en-GB" sz="1200" dirty="0">
                <a:latin typeface="Arial" panose="020B0604020202020204" pitchFamily="34" charset="0"/>
                <a:cs typeface="Arial" panose="020B0604020202020204" pitchFamily="34" charset="0"/>
              </a:rPr>
              <a:t>This insight is helping us to increase our understanding of how capital funding is being used to </a:t>
            </a:r>
            <a:r>
              <a:rPr lang="en-GB" sz="1200" dirty="0" smtClean="0">
                <a:latin typeface="Arial" panose="020B0604020202020204" pitchFamily="34" charset="0"/>
                <a:cs typeface="Arial" panose="020B0604020202020204" pitchFamily="34" charset="0"/>
              </a:rPr>
              <a:t>support SEND provision and </a:t>
            </a:r>
            <a:r>
              <a:rPr lang="en-GB" sz="1200" dirty="0">
                <a:latin typeface="Arial" panose="020B0604020202020204" pitchFamily="34" charset="0"/>
                <a:cs typeface="Arial" panose="020B0604020202020204" pitchFamily="34" charset="0"/>
              </a:rPr>
              <a:t>accessibility. This will feed into our ongoing policy work and evaluation. </a:t>
            </a:r>
          </a:p>
        </p:txBody>
      </p:sp>
      <p:sp>
        <p:nvSpPr>
          <p:cNvPr id="3" name="Slide Number Placeholder 2"/>
          <p:cNvSpPr>
            <a:spLocks noGrp="1"/>
          </p:cNvSpPr>
          <p:nvPr>
            <p:ph type="sldNum" sz="quarter" idx="4"/>
          </p:nvPr>
        </p:nvSpPr>
        <p:spPr/>
        <p:txBody>
          <a:bodyPr/>
          <a:lstStyle/>
          <a:p>
            <a:fld id="{5DB98E5A-76C0-453E-B1E0-BC4AB04722D5}" type="slidenum">
              <a:rPr lang="en-GB" smtClean="0"/>
              <a:pPr/>
              <a:t>8</a:t>
            </a:fld>
            <a:endParaRPr lang="en-GB" dirty="0"/>
          </a:p>
        </p:txBody>
      </p:sp>
    </p:spTree>
    <p:extLst>
      <p:ext uri="{BB962C8B-B14F-4D97-AF65-F5344CB8AC3E}">
        <p14:creationId xmlns:p14="http://schemas.microsoft.com/office/powerpoint/2010/main" val="739235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07504" y="116632"/>
            <a:ext cx="9036496" cy="719733"/>
          </a:xfrm>
          <a:prstGeom prst="rect">
            <a:avLst/>
          </a:prstGeom>
        </p:spPr>
        <p:txBody>
          <a:bodyPr vert="horz" lIns="91440" tIns="45720" rIns="91440" bIns="45720" rtlCol="0" anchor="t">
            <a:noAutofit/>
          </a:bodyPr>
          <a:lstStyle>
            <a:lvl1pPr algn="l" defTabSz="914400" rtl="0" eaLnBrk="1" latinLnBrk="0" hangingPunct="1">
              <a:spcBef>
                <a:spcPct val="0"/>
              </a:spcBef>
              <a:buNone/>
              <a:defRPr lang="en-GB" sz="4000" b="1" kern="1200" cap="none" baseline="0">
                <a:solidFill>
                  <a:srgbClr val="104F75"/>
                </a:solidFill>
                <a:latin typeface="+mj-lt"/>
                <a:ea typeface="+mj-ea"/>
                <a:cs typeface="+mj-cs"/>
              </a:defRPr>
            </a:lvl1pPr>
          </a:lstStyle>
          <a:p>
            <a:r>
              <a:rPr lang="en-GB" sz="2400" dirty="0" smtClean="0">
                <a:solidFill>
                  <a:schemeClr val="tx1"/>
                </a:solidFill>
                <a:latin typeface="Arial" panose="020B0604020202020204" pitchFamily="34" charset="0"/>
                <a:cs typeface="Arial" panose="020B0604020202020204" pitchFamily="34" charset="0"/>
              </a:rPr>
              <a:t>More known unknowns: post-16 places and FE</a:t>
            </a:r>
            <a:endParaRPr lang="en-GB" sz="2400" dirty="0">
              <a:solidFill>
                <a:schemeClr val="tx1"/>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692942984"/>
              </p:ext>
            </p:extLst>
          </p:nvPr>
        </p:nvGraphicFramePr>
        <p:xfrm>
          <a:off x="107504" y="953044"/>
          <a:ext cx="8856985" cy="2495655"/>
        </p:xfrm>
        <a:graphic>
          <a:graphicData uri="http://schemas.openxmlformats.org/drawingml/2006/table">
            <a:tbl>
              <a:tblPr firstRow="1" bandRow="1">
                <a:tableStyleId>{2D5ABB26-0587-4C30-8999-92F81FD0307C}</a:tableStyleId>
              </a:tblPr>
              <a:tblGrid>
                <a:gridCol w="2168902">
                  <a:extLst>
                    <a:ext uri="{9D8B030D-6E8A-4147-A177-3AD203B41FA5}">
                      <a16:colId xmlns:a16="http://schemas.microsoft.com/office/drawing/2014/main" val="1057298648"/>
                    </a:ext>
                  </a:extLst>
                </a:gridCol>
                <a:gridCol w="2530386">
                  <a:extLst>
                    <a:ext uri="{9D8B030D-6E8A-4147-A177-3AD203B41FA5}">
                      <a16:colId xmlns:a16="http://schemas.microsoft.com/office/drawing/2014/main" val="1079037839"/>
                    </a:ext>
                  </a:extLst>
                </a:gridCol>
                <a:gridCol w="1662825">
                  <a:extLst>
                    <a:ext uri="{9D8B030D-6E8A-4147-A177-3AD203B41FA5}">
                      <a16:colId xmlns:a16="http://schemas.microsoft.com/office/drawing/2014/main" val="341760514"/>
                    </a:ext>
                  </a:extLst>
                </a:gridCol>
                <a:gridCol w="2494872">
                  <a:extLst>
                    <a:ext uri="{9D8B030D-6E8A-4147-A177-3AD203B41FA5}">
                      <a16:colId xmlns:a16="http://schemas.microsoft.com/office/drawing/2014/main" val="2026284847"/>
                    </a:ext>
                  </a:extLst>
                </a:gridCol>
              </a:tblGrid>
              <a:tr h="371115">
                <a:tc gridSpan="4">
                  <a:txBody>
                    <a:bodyPr/>
                    <a:lstStyle/>
                    <a:p>
                      <a:r>
                        <a:rPr lang="en-GB" sz="1200" b="1" dirty="0" smtClean="0">
                          <a:latin typeface="Arial" panose="020B0604020202020204" pitchFamily="34" charset="0"/>
                          <a:cs typeface="Arial" panose="020B0604020202020204" pitchFamily="34" charset="0"/>
                        </a:rPr>
                        <a:t>Post-16,</a:t>
                      </a:r>
                      <a:r>
                        <a:rPr lang="en-GB" sz="1200" b="1" baseline="0" dirty="0" smtClean="0">
                          <a:latin typeface="Arial" panose="020B0604020202020204" pitchFamily="34" charset="0"/>
                          <a:cs typeface="Arial" panose="020B0604020202020204" pitchFamily="34" charset="0"/>
                        </a:rPr>
                        <a:t> the majority of young people with EHCPs in education, attend an FE setting. </a:t>
                      </a:r>
                    </a:p>
                    <a:p>
                      <a:endParaRPr lang="en-GB" sz="1200" b="1" baseline="0" dirty="0" smtClean="0">
                        <a:latin typeface="Arial" panose="020B0604020202020204" pitchFamily="34" charset="0"/>
                        <a:cs typeface="Arial" panose="020B0604020202020204" pitchFamily="34" charset="0"/>
                      </a:endParaRPr>
                    </a:p>
                    <a:p>
                      <a:r>
                        <a:rPr lang="en-GB" sz="1200" b="1" baseline="0" dirty="0" smtClean="0">
                          <a:latin typeface="Arial" panose="020B0604020202020204" pitchFamily="34" charset="0"/>
                          <a:cs typeface="Arial" panose="020B0604020202020204" pitchFamily="34" charset="0"/>
                        </a:rPr>
                        <a:t>Through a limited consultation, FE colleges told us the types of spaces that post-19 pupils with SEND need include: </a:t>
                      </a:r>
                      <a:endParaRPr lang="en-GB" sz="1200" b="1" dirty="0">
                        <a:latin typeface="Arial" panose="020B0604020202020204" pitchFamily="34" charset="0"/>
                        <a:cs typeface="Arial" panose="020B0604020202020204" pitchFamily="34" charset="0"/>
                      </a:endParaRPr>
                    </a:p>
                  </a:txBody>
                  <a:tcPr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716340894"/>
                  </a:ext>
                </a:extLst>
              </a:tr>
              <a:tr h="371115">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Flexible </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Adjustable kitchen</a:t>
                      </a:r>
                      <a:r>
                        <a:rPr lang="en-GB" sz="1200" baseline="0" dirty="0" smtClean="0">
                          <a:latin typeface="Arial" panose="020B0604020202020204" pitchFamily="34" charset="0"/>
                          <a:cs typeface="Arial" panose="020B0604020202020204" pitchFamily="34" charset="0"/>
                        </a:rPr>
                        <a:t> spaces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Garden space</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t>Individual, accessible toilets</a:t>
                      </a:r>
                      <a:endParaRPr lang="en-GB" sz="1200" dirty="0">
                        <a:latin typeface="+mn-lt"/>
                      </a:endParaRPr>
                    </a:p>
                  </a:txBody>
                  <a:tcPr anchor="ctr"/>
                </a:tc>
                <a:extLst>
                  <a:ext uri="{0D108BD9-81ED-4DB2-BD59-A6C34878D82A}">
                    <a16:rowId xmlns:a16="http://schemas.microsoft.com/office/drawing/2014/main" val="4263101381"/>
                  </a:ext>
                </a:extLst>
              </a:tr>
              <a:tr h="371115">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Time-out/breakout</a:t>
                      </a:r>
                      <a:r>
                        <a:rPr lang="en-GB" sz="1200" baseline="0" dirty="0" smtClean="0">
                          <a:latin typeface="Arial" panose="020B0604020202020204" pitchFamily="34" charset="0"/>
                          <a:cs typeface="Arial" panose="020B0604020202020204" pitchFamily="34" charset="0"/>
                        </a:rPr>
                        <a:t> spaces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Sensory rooms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Specialist facilities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t>Simulated</a:t>
                      </a:r>
                      <a:r>
                        <a:rPr lang="en-GB" sz="1200" baseline="0" dirty="0" smtClean="0"/>
                        <a:t> work environments</a:t>
                      </a:r>
                      <a:endParaRPr lang="en-GB" sz="1200" dirty="0">
                        <a:latin typeface="+mn-lt"/>
                      </a:endParaRPr>
                    </a:p>
                  </a:txBody>
                  <a:tcPr anchor="ctr"/>
                </a:tc>
                <a:extLst>
                  <a:ext uri="{0D108BD9-81ED-4DB2-BD59-A6C34878D82A}">
                    <a16:rowId xmlns:a16="http://schemas.microsoft.com/office/drawing/2014/main" val="4243521208"/>
                  </a:ext>
                </a:extLst>
              </a:tr>
              <a:tr h="371115">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Large rooms </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Discrete </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Wide corridors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t>Disabled</a:t>
                      </a:r>
                      <a:r>
                        <a:rPr lang="en-GB" sz="1200" baseline="0" dirty="0" smtClean="0"/>
                        <a:t> changing facilities. </a:t>
                      </a:r>
                      <a:endParaRPr lang="en-GB" sz="1200" dirty="0">
                        <a:latin typeface="+mn-lt"/>
                      </a:endParaRPr>
                    </a:p>
                  </a:txBody>
                  <a:tcPr anchor="ctr"/>
                </a:tc>
                <a:extLst>
                  <a:ext uri="{0D108BD9-81ED-4DB2-BD59-A6C34878D82A}">
                    <a16:rowId xmlns:a16="http://schemas.microsoft.com/office/drawing/2014/main" val="272709536"/>
                  </a:ext>
                </a:extLst>
              </a:tr>
              <a:tr h="371115">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Good</a:t>
                      </a:r>
                      <a:r>
                        <a:rPr lang="en-GB" sz="1200" baseline="0" dirty="0" smtClean="0">
                          <a:latin typeface="Arial" panose="020B0604020202020204" pitchFamily="34" charset="0"/>
                          <a:cs typeface="Arial" panose="020B0604020202020204" pitchFamily="34" charset="0"/>
                        </a:rPr>
                        <a:t> IT facilities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Secure</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Storage space</a:t>
                      </a:r>
                      <a:r>
                        <a:rPr lang="en-GB" sz="1200" baseline="0"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endParaRPr lang="en-GB" sz="1100" dirty="0">
                        <a:latin typeface="+mn-lt"/>
                      </a:endParaRPr>
                    </a:p>
                  </a:txBody>
                  <a:tcPr anchor="ctr"/>
                </a:tc>
                <a:extLst>
                  <a:ext uri="{0D108BD9-81ED-4DB2-BD59-A6C34878D82A}">
                    <a16:rowId xmlns:a16="http://schemas.microsoft.com/office/drawing/2014/main" val="183917259"/>
                  </a:ext>
                </a:extLst>
              </a:tr>
              <a:tr h="371115">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Durable,</a:t>
                      </a:r>
                      <a:r>
                        <a:rPr lang="en-GB" sz="1200" baseline="0" dirty="0" smtClean="0">
                          <a:latin typeface="Arial" panose="020B0604020202020204" pitchFamily="34" charset="0"/>
                          <a:cs typeface="Arial" panose="020B0604020202020204" pitchFamily="34" charset="0"/>
                        </a:rPr>
                        <a:t> versatile furniture</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Hearing loops/disability access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Medical</a:t>
                      </a:r>
                      <a:r>
                        <a:rPr lang="en-GB" sz="1200" baseline="0" dirty="0" smtClean="0">
                          <a:latin typeface="Arial" panose="020B0604020202020204" pitchFamily="34" charset="0"/>
                          <a:cs typeface="Arial" panose="020B0604020202020204" pitchFamily="34" charset="0"/>
                        </a:rPr>
                        <a:t> spaces</a:t>
                      </a:r>
                      <a:endParaRPr lang="en-GB" sz="1200"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endParaRPr lang="en-GB" sz="1100" dirty="0">
                        <a:latin typeface="+mn-lt"/>
                      </a:endParaRPr>
                    </a:p>
                  </a:txBody>
                  <a:tcPr anchor="ctr"/>
                </a:tc>
                <a:extLst>
                  <a:ext uri="{0D108BD9-81ED-4DB2-BD59-A6C34878D82A}">
                    <a16:rowId xmlns:a16="http://schemas.microsoft.com/office/drawing/2014/main" val="828951062"/>
                  </a:ext>
                </a:extLst>
              </a:tr>
            </a:tbl>
          </a:graphicData>
        </a:graphic>
      </p:graphicFrame>
      <p:sp>
        <p:nvSpPr>
          <p:cNvPr id="11" name="Rectangle 10"/>
          <p:cNvSpPr/>
          <p:nvPr/>
        </p:nvSpPr>
        <p:spPr>
          <a:xfrm>
            <a:off x="107504" y="3485088"/>
            <a:ext cx="4430745" cy="3031599"/>
          </a:xfrm>
          <a:prstGeom prst="rect">
            <a:avLst/>
          </a:prstGeom>
        </p:spPr>
        <p:txBody>
          <a:bodyPr wrap="square">
            <a:spAutoFit/>
          </a:bodyPr>
          <a:lstStyle/>
          <a:p>
            <a:pPr>
              <a:lnSpc>
                <a:spcPct val="100000"/>
              </a:lnSpc>
            </a:pPr>
            <a:r>
              <a:rPr lang="en-GB" sz="1200" b="1" dirty="0" smtClean="0">
                <a:latin typeface="Arial" panose="020B0604020202020204" pitchFamily="34" charset="0"/>
                <a:cs typeface="Arial" panose="020B0604020202020204" pitchFamily="34" charset="0"/>
              </a:rPr>
              <a:t>Main takeaways: </a:t>
            </a:r>
          </a:p>
          <a:p>
            <a:pPr>
              <a:lnSpc>
                <a:spcPct val="100000"/>
              </a:lnSpc>
            </a:pPr>
            <a:endParaRPr lang="en-GB" sz="400" b="1" dirty="0" smtClean="0">
              <a:latin typeface="Arial" panose="020B0604020202020204" pitchFamily="34" charset="0"/>
              <a:cs typeface="Arial" panose="020B0604020202020204" pitchFamily="34" charset="0"/>
            </a:endParaRPr>
          </a:p>
          <a:p>
            <a:pPr>
              <a:lnSpc>
                <a:spcPct val="100000"/>
              </a:lnSpc>
            </a:pPr>
            <a:endParaRPr lang="en-GB" sz="100" b="1"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All stakeholders wanted more and improved spaces. </a:t>
            </a:r>
            <a:endParaRPr lang="en-GB" sz="100"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Preparation for adulthood: general consensus that students benefit most from gaining extensive experience in the workplace. </a:t>
            </a:r>
            <a:endParaRPr lang="en-GB" sz="1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Priorities for capital spend: </a:t>
            </a:r>
            <a:endParaRPr lang="en-GB" sz="1200" dirty="0">
              <a:latin typeface="Arial" panose="020B0604020202020204" pitchFamily="34" charset="0"/>
              <a:cs typeface="Arial" panose="020B0604020202020204" pitchFamily="34" charset="0"/>
            </a:endParaRPr>
          </a:p>
          <a:p>
            <a:pPr marL="628650" lvl="1"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increasing the number of breakout, medical/therapy and storage spaces </a:t>
            </a:r>
          </a:p>
          <a:p>
            <a:pPr marL="628650" lvl="1"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investing in modular classrooms, for greater flexibility</a:t>
            </a:r>
          </a:p>
          <a:p>
            <a:pPr marL="628650" lvl="1"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Creating industry-standard and state-of-the-art simulated work environments. </a:t>
            </a:r>
          </a:p>
          <a:p>
            <a:pPr marL="628650" lvl="1" indent="-171450">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Remodelling spaces to be larger, more secure and bespoke. </a:t>
            </a:r>
          </a:p>
        </p:txBody>
      </p:sp>
      <p:pic>
        <p:nvPicPr>
          <p:cNvPr id="3" name="Picture 2"/>
          <p:cNvPicPr>
            <a:picLocks noChangeAspect="1"/>
          </p:cNvPicPr>
          <p:nvPr/>
        </p:nvPicPr>
        <p:blipFill>
          <a:blip r:embed="rId2"/>
          <a:stretch>
            <a:fillRect/>
          </a:stretch>
        </p:blipFill>
        <p:spPr>
          <a:xfrm>
            <a:off x="4725335" y="3565378"/>
            <a:ext cx="4234617" cy="2545276"/>
          </a:xfrm>
          <a:prstGeom prst="rect">
            <a:avLst/>
          </a:prstGeom>
          <a:ln>
            <a:solidFill>
              <a:schemeClr val="accent1"/>
            </a:solidFill>
          </a:ln>
        </p:spPr>
      </p:pic>
      <p:sp>
        <p:nvSpPr>
          <p:cNvPr id="5" name="Slide Number Placeholder 4"/>
          <p:cNvSpPr>
            <a:spLocks noGrp="1"/>
          </p:cNvSpPr>
          <p:nvPr>
            <p:ph type="sldNum" sz="quarter" idx="4"/>
          </p:nvPr>
        </p:nvSpPr>
        <p:spPr/>
        <p:txBody>
          <a:bodyPr/>
          <a:lstStyle/>
          <a:p>
            <a:fld id="{5DB98E5A-76C0-453E-B1E0-BC4AB04722D5}" type="slidenum">
              <a:rPr lang="en-GB" smtClean="0"/>
              <a:pPr/>
              <a:t>9</a:t>
            </a:fld>
            <a:endParaRPr lang="en-GB" dirty="0"/>
          </a:p>
        </p:txBody>
      </p:sp>
    </p:spTree>
    <p:extLst>
      <p:ext uri="{BB962C8B-B14F-4D97-AF65-F5344CB8AC3E}">
        <p14:creationId xmlns:p14="http://schemas.microsoft.com/office/powerpoint/2010/main" val="38888161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ith ribb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rtlCol="0" anchor="t" anchorCtr="0" compatLnSpc="1">
        <a:prstTxWarp prst="textNoShape">
          <a:avLst/>
        </a:prstTxWarp>
        <a:spAutoFit/>
      </a:bodyPr>
      <a:lstStyle>
        <a:defPPr fontAlgn="base">
          <a:spcBef>
            <a:spcPct val="0"/>
          </a:spcBef>
          <a:spcAft>
            <a:spcPts val="600"/>
          </a:spcAft>
          <a:defRPr kumimoji="0" sz="1200" b="0" i="0" u="none" strike="noStrike" kern="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161006 DU slide template v6" id="{E4183CEA-6850-48F8-8A21-20DDDB58370B}" vid="{9B9960AD-508E-4CFA-B814-0CE3AE0DE6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5557</TotalTime>
  <Words>1566</Words>
  <Application>Microsoft Office PowerPoint</Application>
  <PresentationFormat>On-screen Show (4:3)</PresentationFormat>
  <Paragraphs>167</Paragraphs>
  <Slides>10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Calibri</vt:lpstr>
      <vt:lpstr>Courier New</vt:lpstr>
      <vt:lpstr>Symbol</vt:lpstr>
      <vt:lpstr>Wingdings</vt:lpstr>
      <vt:lpstr>With ribbon</vt:lpstr>
      <vt:lpstr>think-cell Slide</vt:lpstr>
      <vt:lpstr>High Needs Capital</vt:lpstr>
      <vt:lpstr>Context: an increase in children with EHCPs, and increasing reliance on specialist and independent settings</vt:lpstr>
      <vt:lpstr>The capital story so far:  capital direct to LAs + special and AP free schools</vt:lpstr>
      <vt:lpstr>New Ofsted framework</vt:lpstr>
      <vt:lpstr>PowerPoint Presentation</vt:lpstr>
      <vt:lpstr>Forecasting demand for places in different setting types</vt:lpstr>
      <vt:lpstr>The AP pupil population</vt:lpstr>
      <vt:lpstr>Our known unknowns: Remodelled places, SEN places in mainstream, accessibility</vt:lpstr>
      <vt:lpstr>PowerPoint Presentation</vt:lpstr>
      <vt:lpstr>Feedback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have a sufficient impact on pressures (and improve outcomes), we need to do more to support young people into employment, working with DWP</dc:title>
  <dc:creator>WORSLEY, Nicholas</dc:creator>
  <cp:lastModifiedBy>HOWELLS, Marie-Elise</cp:lastModifiedBy>
  <cp:revision>394</cp:revision>
  <cp:lastPrinted>2019-04-08T12:29:21Z</cp:lastPrinted>
  <dcterms:created xsi:type="dcterms:W3CDTF">2019-03-28T11:05:54Z</dcterms:created>
  <dcterms:modified xsi:type="dcterms:W3CDTF">2019-06-06T19:27:17Z</dcterms:modified>
</cp:coreProperties>
</file>